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6858000" cy="9144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33" autoAdjust="0"/>
    <p:restoredTop sz="94660"/>
  </p:normalViewPr>
  <p:slideViewPr>
    <p:cSldViewPr snapToGrid="0">
      <p:cViewPr varScale="1">
        <p:scale>
          <a:sx n="81" d="100"/>
          <a:sy n="81" d="100"/>
        </p:scale>
        <p:origin x="29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148996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247146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48459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119425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368446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51953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472381" y="3340100"/>
            <a:ext cx="2901255" cy="4912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3471863" y="3340100"/>
            <a:ext cx="2915543" cy="4912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18682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267539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4272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105960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7886501-E679-430E-AC09-C55ADE1936AF}" type="datetimeFigureOut">
              <a:rPr lang="he-IL" smtClean="0"/>
              <a:t>כ'/טבת/תשפ"ב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416D83E-838D-457D-B7ED-A9126F93C878}" type="slidenum">
              <a:rPr lang="he-IL" smtClean="0"/>
              <a:t>‹#›</a:t>
            </a:fld>
            <a:endParaRPr lang="he-IL"/>
          </a:p>
        </p:txBody>
      </p:sp>
    </p:spTree>
    <p:extLst>
      <p:ext uri="{BB962C8B-B14F-4D97-AF65-F5344CB8AC3E}">
        <p14:creationId xmlns:p14="http://schemas.microsoft.com/office/powerpoint/2010/main" val="244651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7886501-E679-430E-AC09-C55ADE1936AF}" type="datetimeFigureOut">
              <a:rPr lang="he-IL" smtClean="0"/>
              <a:t>כ'/טבת/תשפ"ב</a:t>
            </a:fld>
            <a:endParaRPr lang="he-I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416D83E-838D-457D-B7ED-A9126F93C878}" type="slidenum">
              <a:rPr lang="he-IL" smtClean="0"/>
              <a:t>‹#›</a:t>
            </a:fld>
            <a:endParaRPr lang="he-IL"/>
          </a:p>
        </p:txBody>
      </p:sp>
    </p:spTree>
    <p:extLst>
      <p:ext uri="{BB962C8B-B14F-4D97-AF65-F5344CB8AC3E}">
        <p14:creationId xmlns:p14="http://schemas.microsoft.com/office/powerpoint/2010/main" val="1912222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pqCqvyxaic0"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iEkBgz3ubYk&amp;list=PLtKlYV9DwdwnWPPveO1KSChF_F7p8G2DR" TargetMode="External"/><Relationship Id="rId1" Type="http://schemas.openxmlformats.org/officeDocument/2006/relationships/slideLayout" Target="../slideLayouts/slideLayout7.xml"/><Relationship Id="rId4" Type="http://schemas.openxmlformats.org/officeDocument/2006/relationships/hyperlink" Target="https://open.spotify.com/track/2SV3x7QA51jJ6OoBQGa3UX#log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zTuk1K0I0o"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youtube.com/watch?v=iEkBgz3ubYk&amp;list=PLtKlYV9DwdwnWPPveO1KSChF_F7p8G2DR"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hyperlink" Target="https://www.thejc.com/news/world/musical-prodigy-writes-elegy-to-late-survivor-grandfather-1.432330" TargetMode="External"/><Relationship Id="rId3" Type="http://schemas.openxmlformats.org/officeDocument/2006/relationships/hyperlink" Target="https://open.spotify.com/album/18nt45a1s5rb2jChrnXoas?go=1&amp;sp_cid=ef076a0d8281cea58c43c53b57cd9423&amp;utm_source=embed_player_m&amp;utm_medium=desktop&amp;nd=1" TargetMode="External"/><Relationship Id="rId7" Type="http://schemas.openxmlformats.org/officeDocument/2006/relationships/hyperlink" Target="https://www.youtube.com/watch?v=IzTuk1K0I0o" TargetMode="External"/><Relationship Id="rId12" Type="http://schemas.openxmlformats.org/officeDocument/2006/relationships/hyperlink" Target="mailto:chefetze@netvision.net.il" TargetMode="External"/><Relationship Id="rId2" Type="http://schemas.openxmlformats.org/officeDocument/2006/relationships/hyperlink" Target="https://www.haaretz.co.il/gallery/music/classicalmusic/.premium-MAGAZINE-1.10430771" TargetMode="External"/><Relationship Id="rId1" Type="http://schemas.openxmlformats.org/officeDocument/2006/relationships/slideLayout" Target="../slideLayouts/slideLayout7.xml"/><Relationship Id="rId6" Type="http://schemas.openxmlformats.org/officeDocument/2006/relationships/hyperlink" Target="https://www.youtube.com/watch?v=Q87VnO-VvW8" TargetMode="External"/><Relationship Id="rId11" Type="http://schemas.openxmlformats.org/officeDocument/2006/relationships/hyperlink" Target="http://www.clarita-efraim.com/" TargetMode="External"/><Relationship Id="rId5" Type="http://schemas.openxmlformats.org/officeDocument/2006/relationships/hyperlink" Target="https://www.youtube.com/watch?v=GHEj_yd9ctA" TargetMode="External"/><Relationship Id="rId10" Type="http://schemas.openxmlformats.org/officeDocument/2006/relationships/hyperlink" Target="https://www.youtube.com/watch?v=Vk3LcVt7Boc" TargetMode="External"/><Relationship Id="rId4" Type="http://schemas.openxmlformats.org/officeDocument/2006/relationships/hyperlink" Target="https://en.wikipedia.org/wiki/Jacob_M%C3%BChlrad" TargetMode="External"/><Relationship Id="rId9" Type="http://schemas.openxmlformats.org/officeDocument/2006/relationships/hyperlink" Target="https://www.youtube.com/watch?v=iEkBgz3ubY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HEj_yd9ct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zpQleBP6po"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qCqvyxaic0"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32" y="415636"/>
            <a:ext cx="6293923" cy="1323439"/>
          </a:xfrm>
          <a:prstGeom prst="rect">
            <a:avLst/>
          </a:prstGeom>
          <a:noFill/>
        </p:spPr>
        <p:txBody>
          <a:bodyPr wrap="square" rtlCol="1">
            <a:spAutoFit/>
          </a:bodyPr>
          <a:lstStyle/>
          <a:p>
            <a:pPr algn="ctr"/>
            <a:r>
              <a:rPr lang="he-IL" sz="1600" b="1" dirty="0"/>
              <a:t>כוכב הפופ השוודי של המוזיקה הקלאסית היה פעם ילד עם כיפה ופאות</a:t>
            </a:r>
          </a:p>
          <a:p>
            <a:pPr algn="ctr"/>
            <a:r>
              <a:rPr lang="he-IL" sz="1600" b="1" dirty="0"/>
              <a:t>המלחין השוודי הצעיר </a:t>
            </a:r>
            <a:r>
              <a:rPr lang="he-IL" sz="1600" b="1" u="sng" dirty="0">
                <a:solidFill>
                  <a:srgbClr val="FF0000"/>
                </a:solidFill>
              </a:rPr>
              <a:t>יעקב </a:t>
            </a:r>
            <a:r>
              <a:rPr lang="he-IL" sz="1600" b="1" u="sng" dirty="0" err="1">
                <a:solidFill>
                  <a:srgbClr val="FF0000"/>
                </a:solidFill>
              </a:rPr>
              <a:t>מולראד</a:t>
            </a:r>
            <a:r>
              <a:rPr lang="he-IL" sz="1600" b="1" u="sng" dirty="0">
                <a:solidFill>
                  <a:srgbClr val="FF0000"/>
                </a:solidFill>
              </a:rPr>
              <a:t> </a:t>
            </a:r>
            <a:r>
              <a:rPr lang="he-IL" sz="1600" b="1" dirty="0"/>
              <a:t>מספר בראיון כיצד הפך מילד בעייתי לסיפור הצלחה, מדוע סירב עד שלב מאוחר ללמוד תווים, איך משפיע על יצירתו סיפור השואה של סבו ולמה עבר מרש"י </a:t>
            </a:r>
            <a:r>
              <a:rPr lang="he-IL" sz="1600" b="1" dirty="0" smtClean="0"/>
              <a:t>לניטשה </a:t>
            </a:r>
          </a:p>
          <a:p>
            <a:pPr algn="ctr"/>
            <a:endParaRPr lang="he-IL" sz="1600" b="1" dirty="0"/>
          </a:p>
        </p:txBody>
      </p:sp>
      <p:pic>
        <p:nvPicPr>
          <p:cNvPr id="1026" name="Picture 2" descr="יעקב מולראד. התחיל עם סינתיסייזר מפלסטיק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183" y="1686295"/>
            <a:ext cx="3491345" cy="3491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7511" y="5427024"/>
            <a:ext cx="6270171" cy="2123658"/>
          </a:xfrm>
          <a:prstGeom prst="rect">
            <a:avLst/>
          </a:prstGeom>
          <a:noFill/>
        </p:spPr>
        <p:txBody>
          <a:bodyPr wrap="square" rtlCol="1">
            <a:spAutoFit/>
          </a:bodyPr>
          <a:lstStyle/>
          <a:p>
            <a:endParaRPr lang="he-IL" sz="1200" b="1" dirty="0" smtClean="0"/>
          </a:p>
          <a:p>
            <a:r>
              <a:rPr lang="he-IL" sz="1200" b="1" dirty="0" smtClean="0"/>
              <a:t>יעקב </a:t>
            </a:r>
            <a:r>
              <a:rPr lang="he-IL" sz="1200" b="1" dirty="0" err="1" smtClean="0"/>
              <a:t>מולראד</a:t>
            </a:r>
            <a:r>
              <a:rPr lang="he-IL" sz="1200" b="1" dirty="0" smtClean="0"/>
              <a:t> היה תלמיד גרוע. אפילו גרוע מאוד. מכיוון שסבל מדיסלקציה, הוא התקשה לקרוא ולכתוב ובבית הספר חשבו שהוא נטול מוטיבציה וחסר יכולות למידה. אף על פי שבא ממשפחה יהודית בורגנית המתגוררת בשכונה אמידה במערב סטוקהולם, הוא הוגדר כ"בעייתי", נהג להפריע ולהסתבך בקטטות וסבל מהתקפי חרדה ומדיכאון כבר בגיל תשע. אלו לוו בבעיות בריאותיות, תחושת בדידות ורגשות אשם. כיום </a:t>
            </a:r>
            <a:r>
              <a:rPr lang="he-IL" sz="1200" b="1" dirty="0" err="1" smtClean="0"/>
              <a:t>מולראד</a:t>
            </a:r>
            <a:r>
              <a:rPr lang="he-IL" sz="1200" b="1" dirty="0" smtClean="0"/>
              <a:t> הוא אחד המלחינים הקלאסיים הצעירים המדוברים ביותר בעולם. בגיל 30 הוא המלחין הצעיר ביותר שכתב בעבור האופרה המלכותית השוודית. מעבר לכך, הוא כותב בעבור התזמורות והמקהלות המובילות בשוודיה, יצירות פרי עטו הועלו באולמות ברחבי העולם, בין השאר </a:t>
            </a:r>
            <a:r>
              <a:rPr lang="he-IL" sz="1200" b="1" dirty="0" err="1" smtClean="0"/>
              <a:t>בקרנגי</a:t>
            </a:r>
            <a:r>
              <a:rPr lang="he-IL" sz="1200" b="1" dirty="0" smtClean="0"/>
              <a:t> הול בניו יורק, הוא זכה במלגות יקרות ערך ובפרסים שונים בשוודיה והשנה יצא לאור אלבום אוסף של ארבע מיצירותיו למקהלה בהוצאת </a:t>
            </a:r>
            <a:r>
              <a:rPr lang="he-IL" sz="1200" b="1" dirty="0" err="1" smtClean="0"/>
              <a:t>דויטשה</a:t>
            </a:r>
            <a:r>
              <a:rPr lang="he-IL" sz="1200" b="1" dirty="0" smtClean="0"/>
              <a:t> גרמופון היוקרתית.</a:t>
            </a:r>
          </a:p>
          <a:p>
            <a:endParaRPr lang="he-IL" sz="1200" b="1" dirty="0" smtClean="0"/>
          </a:p>
        </p:txBody>
      </p:sp>
      <p:sp>
        <p:nvSpPr>
          <p:cNvPr id="4" name="TextBox 3"/>
          <p:cNvSpPr txBox="1"/>
          <p:nvPr/>
        </p:nvSpPr>
        <p:spPr>
          <a:xfrm>
            <a:off x="629392" y="7481455"/>
            <a:ext cx="5973289" cy="1569660"/>
          </a:xfrm>
          <a:prstGeom prst="rect">
            <a:avLst/>
          </a:prstGeom>
          <a:noFill/>
        </p:spPr>
        <p:txBody>
          <a:bodyPr wrap="square" rtlCol="1">
            <a:spAutoFit/>
          </a:bodyPr>
          <a:lstStyle/>
          <a:p>
            <a:pPr algn="ctr"/>
            <a:r>
              <a:rPr lang="en-US" sz="1600" b="1" dirty="0"/>
              <a:t>Jacob </a:t>
            </a:r>
            <a:r>
              <a:rPr lang="en-US" sz="1600" b="1" dirty="0" err="1"/>
              <a:t>Mühlrad's</a:t>
            </a:r>
            <a:r>
              <a:rPr lang="en-US" sz="1600" b="1" dirty="0"/>
              <a:t> «Time» performed by Swedish choir </a:t>
            </a:r>
            <a:r>
              <a:rPr lang="en-US" sz="1600" b="1" dirty="0" err="1"/>
              <a:t>Radiokören</a:t>
            </a:r>
            <a:r>
              <a:rPr lang="en-US" sz="1600" b="1" dirty="0"/>
              <a:t> | SVT/TV </a:t>
            </a:r>
            <a:r>
              <a:rPr lang="en-US" sz="1600" b="1" dirty="0" smtClean="0"/>
              <a:t>2/</a:t>
            </a:r>
            <a:r>
              <a:rPr lang="en-US" sz="1600" b="1" dirty="0" err="1" smtClean="0"/>
              <a:t>Skavla</a:t>
            </a:r>
            <a:endParaRPr lang="he-IL" sz="1600" b="1" dirty="0" smtClean="0"/>
          </a:p>
          <a:p>
            <a:pPr algn="ctr"/>
            <a:endParaRPr lang="he-IL" sz="1600" b="1" dirty="0"/>
          </a:p>
          <a:p>
            <a:pPr algn="ctr"/>
            <a:r>
              <a:rPr lang="en-US" sz="1600" b="1" dirty="0">
                <a:hlinkClick r:id="rId3"/>
              </a:rPr>
              <a:t>https://</a:t>
            </a:r>
            <a:r>
              <a:rPr lang="en-US" sz="1600" b="1" dirty="0" smtClean="0">
                <a:hlinkClick r:id="rId3"/>
              </a:rPr>
              <a:t>www.youtube.com/watch?v=pqCqvyxaic0</a:t>
            </a:r>
            <a:endParaRPr lang="he-IL" sz="1600" b="1" dirty="0" smtClean="0"/>
          </a:p>
          <a:p>
            <a:pPr algn="ctr"/>
            <a:endParaRPr lang="he-IL" sz="1600" b="1" dirty="0"/>
          </a:p>
          <a:p>
            <a:pPr algn="ctr"/>
            <a:endParaRPr lang="he-IL" sz="1600" b="1" dirty="0"/>
          </a:p>
        </p:txBody>
      </p:sp>
    </p:spTree>
    <p:extLst>
      <p:ext uri="{BB962C8B-B14F-4D97-AF65-F5344CB8AC3E}">
        <p14:creationId xmlns:p14="http://schemas.microsoft.com/office/powerpoint/2010/main" val="3156614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166255"/>
            <a:ext cx="6258296" cy="3847207"/>
          </a:xfrm>
          <a:prstGeom prst="rect">
            <a:avLst/>
          </a:prstGeom>
          <a:noFill/>
        </p:spPr>
        <p:txBody>
          <a:bodyPr wrap="square" rtlCol="1">
            <a:spAutoFit/>
          </a:bodyPr>
          <a:lstStyle/>
          <a:p>
            <a:r>
              <a:rPr lang="he-IL" sz="1400" b="1" u="sng" dirty="0"/>
              <a:t>ומה לגבי ההעדפות המוזיקליות שלך? מתי באך ומוצרט פינו מקום </a:t>
            </a:r>
            <a:r>
              <a:rPr lang="he-IL" sz="1400" b="1" u="sng" dirty="0" err="1"/>
              <a:t>לשטוקהאוזן</a:t>
            </a:r>
            <a:r>
              <a:rPr lang="he-IL" sz="1400" b="1" u="sng" dirty="0"/>
              <a:t> </a:t>
            </a:r>
            <a:r>
              <a:rPr lang="he-IL" sz="1400" b="1" u="sng" dirty="0" err="1"/>
              <a:t>ושנברג</a:t>
            </a:r>
            <a:r>
              <a:rPr lang="he-IL" sz="1400" b="1" u="sng" dirty="0"/>
              <a:t>? האם אתה עדיין שומע באך?</a:t>
            </a:r>
          </a:p>
          <a:p>
            <a:endParaRPr lang="he-IL" sz="1200" b="1" dirty="0"/>
          </a:p>
          <a:p>
            <a:r>
              <a:rPr lang="he-IL" sz="1200" b="1" dirty="0"/>
              <a:t>"ודאי שאני עדיין שומע באך. אבל </a:t>
            </a:r>
            <a:r>
              <a:rPr lang="he-IL" sz="1200" b="1" dirty="0" err="1"/>
              <a:t>בגוטלנד</a:t>
            </a:r>
            <a:r>
              <a:rPr lang="he-IL" sz="1200" b="1" dirty="0"/>
              <a:t> הכל השתנה. הייתי בהלם מהמוזיקה שנחשפתי אליה. למדתי לפענח יצירות שבתחילה חשבתי שהן מכוערות ולמדתי לאהוב אותן. אני מושפע גם ממוזיקה אלקטרונית. זה כמו שג'ון קייג' כתב - המכוניות הראשונות חיקו עגלות וסוסים אבל אחר כך מכוניות נהיו דבר אחר, דבר בפני עצמו, והן מחקות את עצמן. כך בעבר מוזיקה אלקטרונית חיקתה את המוזיקה הקיימת, את הכלים הקיימים. היום, מעניין לחקות מוזיקה אלקטרונית במוזיקה אקוסטית</a:t>
            </a:r>
            <a:r>
              <a:rPr lang="he-IL" sz="1200" b="1" dirty="0" smtClean="0"/>
              <a:t>".</a:t>
            </a:r>
          </a:p>
          <a:p>
            <a:endParaRPr lang="he-IL" sz="1200" b="1" dirty="0"/>
          </a:p>
          <a:p>
            <a:r>
              <a:rPr lang="en-US" sz="1200" b="1" dirty="0"/>
              <a:t>"</a:t>
            </a:r>
            <a:r>
              <a:rPr lang="en-US" sz="1200" b="1" dirty="0" err="1"/>
              <a:t>Nigun</a:t>
            </a:r>
            <a:r>
              <a:rPr lang="en-US" sz="1200" b="1" dirty="0"/>
              <a:t>" by Jacob </a:t>
            </a:r>
            <a:r>
              <a:rPr lang="en-US" sz="1200" b="1" dirty="0" err="1"/>
              <a:t>Mühlrad</a:t>
            </a:r>
            <a:r>
              <a:rPr lang="en-US" sz="1200" b="1" dirty="0"/>
              <a:t> performed by the Swedish Radio Choir and Peter </a:t>
            </a:r>
            <a:r>
              <a:rPr lang="en-US" sz="1200" b="1" dirty="0" err="1" smtClean="0"/>
              <a:t>Dijkstra</a:t>
            </a:r>
            <a:endParaRPr lang="he-IL" sz="1200" b="1" dirty="0" smtClean="0"/>
          </a:p>
          <a:p>
            <a:endParaRPr lang="he-IL" sz="1200" b="1" dirty="0"/>
          </a:p>
          <a:p>
            <a:r>
              <a:rPr lang="en-US" sz="1200" b="1" dirty="0">
                <a:hlinkClick r:id="rId2"/>
              </a:rPr>
              <a:t>https://</a:t>
            </a:r>
            <a:r>
              <a:rPr lang="en-US" sz="1200" b="1" dirty="0" smtClean="0">
                <a:hlinkClick r:id="rId2"/>
              </a:rPr>
              <a:t>www.youtube.com/watch?v=iEkBgz3ubYk&amp;list=PLtKlYV9DwdwnWPPveO1KSChF_F7p8G2DR</a:t>
            </a:r>
            <a:endParaRPr lang="he-IL" sz="1200" b="1" dirty="0" smtClean="0"/>
          </a:p>
          <a:p>
            <a:endParaRPr lang="he-IL" sz="1200" b="1" dirty="0"/>
          </a:p>
          <a:p>
            <a:r>
              <a:rPr lang="he-IL" sz="1200" b="1" dirty="0"/>
              <a:t>למרות הישגיו, יעקב </a:t>
            </a:r>
            <a:r>
              <a:rPr lang="he-IL" sz="1200" b="1" dirty="0" err="1"/>
              <a:t>מולראד</a:t>
            </a:r>
            <a:r>
              <a:rPr lang="he-IL" sz="1200" b="1" dirty="0"/>
              <a:t> נמצא רק בתחילת דרכו המוזיקלית. רחוק מאוד מהילד היהודי הבודד שהוא היה, אבל קרוב מספיק בשביל להמשיך להאמין אמונה כמעט פנאטית בכוחה של המוזיקה, באמת שבבסיסה ובהכרחיות שלה לקיום האנושי. יש ציטוט המיוחס לפסנתרן הקנדי גלן גולד שנודע בעיקר בזכות ביצועיו ליצירות של באך. אותו באך שגילה </a:t>
            </a:r>
            <a:r>
              <a:rPr lang="he-IL" sz="1200" b="1" dirty="0" err="1"/>
              <a:t>למולראד</a:t>
            </a:r>
            <a:r>
              <a:rPr lang="he-IL" sz="1200" b="1" dirty="0"/>
              <a:t> את כוחה של המוזיקה מלכתחילה. "עבור באך, לא הסופיות היתה חשובה במוזיקה", אמר גולד, "אלא פשוט המהות מלאת האושר של ההוויה".</a:t>
            </a:r>
          </a:p>
        </p:txBody>
      </p:sp>
      <p:pic>
        <p:nvPicPr>
          <p:cNvPr id="3" name="תמונה 2"/>
          <p:cNvPicPr>
            <a:picLocks noChangeAspect="1"/>
          </p:cNvPicPr>
          <p:nvPr/>
        </p:nvPicPr>
        <p:blipFill>
          <a:blip r:embed="rId3"/>
          <a:stretch>
            <a:fillRect/>
          </a:stretch>
        </p:blipFill>
        <p:spPr>
          <a:xfrm>
            <a:off x="1389413" y="4008209"/>
            <a:ext cx="4851750" cy="3150878"/>
          </a:xfrm>
          <a:prstGeom prst="rect">
            <a:avLst/>
          </a:prstGeom>
        </p:spPr>
      </p:pic>
      <p:sp>
        <p:nvSpPr>
          <p:cNvPr id="4" name="TextBox 3"/>
          <p:cNvSpPr txBox="1"/>
          <p:nvPr/>
        </p:nvSpPr>
        <p:spPr>
          <a:xfrm>
            <a:off x="296883" y="7433953"/>
            <a:ext cx="6103917" cy="738664"/>
          </a:xfrm>
          <a:prstGeom prst="rect">
            <a:avLst/>
          </a:prstGeom>
          <a:noFill/>
        </p:spPr>
        <p:txBody>
          <a:bodyPr wrap="square" rtlCol="1">
            <a:spAutoFit/>
          </a:bodyPr>
          <a:lstStyle/>
          <a:p>
            <a:pPr algn="ctr"/>
            <a:r>
              <a:rPr lang="en-US" sz="1400" b="1" dirty="0">
                <a:hlinkClick r:id="rId4"/>
              </a:rPr>
              <a:t>https://</a:t>
            </a:r>
            <a:r>
              <a:rPr lang="en-US" sz="1400" b="1" dirty="0" smtClean="0">
                <a:hlinkClick r:id="rId4"/>
              </a:rPr>
              <a:t>open.spotify.com/track/2SV3x7QA51jJ6OoBQGa3UX#login</a:t>
            </a:r>
            <a:endParaRPr lang="en-US" sz="1400" b="1" dirty="0" smtClean="0"/>
          </a:p>
          <a:p>
            <a:pPr algn="ctr"/>
            <a:endParaRPr lang="en-US" sz="1400" b="1" dirty="0"/>
          </a:p>
          <a:p>
            <a:pPr algn="ctr"/>
            <a:endParaRPr lang="he-IL" sz="1400" b="1" dirty="0"/>
          </a:p>
        </p:txBody>
      </p:sp>
    </p:spTree>
    <p:extLst>
      <p:ext uri="{BB962C8B-B14F-4D97-AF65-F5344CB8AC3E}">
        <p14:creationId xmlns:p14="http://schemas.microsoft.com/office/powerpoint/2010/main" val="1539374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309615" y="130627"/>
            <a:ext cx="6297704" cy="3933701"/>
          </a:xfrm>
          <a:prstGeom prst="rect">
            <a:avLst/>
          </a:prstGeom>
        </p:spPr>
      </p:pic>
      <p:sp>
        <p:nvSpPr>
          <p:cNvPr id="3" name="TextBox 2"/>
          <p:cNvSpPr txBox="1"/>
          <p:nvPr/>
        </p:nvSpPr>
        <p:spPr>
          <a:xfrm>
            <a:off x="439387" y="4191990"/>
            <a:ext cx="6175169" cy="800219"/>
          </a:xfrm>
          <a:prstGeom prst="rect">
            <a:avLst/>
          </a:prstGeom>
          <a:noFill/>
        </p:spPr>
        <p:txBody>
          <a:bodyPr wrap="square" rtlCol="1">
            <a:spAutoFit/>
          </a:bodyPr>
          <a:lstStyle/>
          <a:p>
            <a:pPr algn="ctr"/>
            <a:r>
              <a:rPr lang="en-US" b="1" dirty="0" err="1"/>
              <a:t>Emunah</a:t>
            </a:r>
            <a:r>
              <a:rPr lang="en-US" b="1" dirty="0"/>
              <a:t> - Jacob </a:t>
            </a:r>
            <a:r>
              <a:rPr lang="en-US" b="1" dirty="0" err="1" smtClean="0"/>
              <a:t>Mühlrad</a:t>
            </a:r>
            <a:endParaRPr lang="he-IL" b="1" dirty="0" smtClean="0"/>
          </a:p>
          <a:p>
            <a:pPr algn="ctr"/>
            <a:r>
              <a:rPr lang="en-US" sz="1400" b="1" dirty="0">
                <a:hlinkClick r:id="rId3"/>
              </a:rPr>
              <a:t>https://</a:t>
            </a:r>
            <a:r>
              <a:rPr lang="en-US" sz="1400" b="1" dirty="0" smtClean="0">
                <a:hlinkClick r:id="rId3"/>
              </a:rPr>
              <a:t>www.youtube.com/watch?v=IzTuk1K0I0o</a:t>
            </a:r>
            <a:endParaRPr lang="he-IL" sz="1400" b="1" dirty="0" smtClean="0"/>
          </a:p>
          <a:p>
            <a:pPr algn="ctr"/>
            <a:endParaRPr lang="he-IL" sz="1400" b="1" dirty="0"/>
          </a:p>
        </p:txBody>
      </p:sp>
      <p:pic>
        <p:nvPicPr>
          <p:cNvPr id="4" name="תמונה 3"/>
          <p:cNvPicPr>
            <a:picLocks noChangeAspect="1"/>
          </p:cNvPicPr>
          <p:nvPr/>
        </p:nvPicPr>
        <p:blipFill>
          <a:blip r:embed="rId4"/>
          <a:stretch>
            <a:fillRect/>
          </a:stretch>
        </p:blipFill>
        <p:spPr>
          <a:xfrm>
            <a:off x="1033153" y="4922123"/>
            <a:ext cx="4904510" cy="3161013"/>
          </a:xfrm>
          <a:prstGeom prst="rect">
            <a:avLst/>
          </a:prstGeom>
        </p:spPr>
      </p:pic>
      <p:sp>
        <p:nvSpPr>
          <p:cNvPr id="5" name="TextBox 4"/>
          <p:cNvSpPr txBox="1"/>
          <p:nvPr/>
        </p:nvSpPr>
        <p:spPr>
          <a:xfrm>
            <a:off x="213756" y="8217725"/>
            <a:ext cx="6644244" cy="1169551"/>
          </a:xfrm>
          <a:prstGeom prst="rect">
            <a:avLst/>
          </a:prstGeom>
          <a:noFill/>
        </p:spPr>
        <p:txBody>
          <a:bodyPr wrap="square" rtlCol="1">
            <a:spAutoFit/>
          </a:bodyPr>
          <a:lstStyle/>
          <a:p>
            <a:pPr algn="ctr"/>
            <a:r>
              <a:rPr lang="en-US" sz="1400" b="1" dirty="0"/>
              <a:t>"</a:t>
            </a:r>
            <a:r>
              <a:rPr lang="en-US" sz="1400" b="1" dirty="0" err="1"/>
              <a:t>Nigun</a:t>
            </a:r>
            <a:r>
              <a:rPr lang="en-US" sz="1400" b="1" dirty="0"/>
              <a:t>" by Jacob </a:t>
            </a:r>
            <a:r>
              <a:rPr lang="en-US" sz="1400" b="1" dirty="0" err="1"/>
              <a:t>Mühlrad</a:t>
            </a:r>
            <a:r>
              <a:rPr lang="en-US" sz="1400" b="1" dirty="0"/>
              <a:t> performed by the Swedish Radio Choir and Peter </a:t>
            </a:r>
            <a:r>
              <a:rPr lang="en-US" sz="1400" b="1" dirty="0" err="1" smtClean="0"/>
              <a:t>Dijkstra</a:t>
            </a:r>
            <a:endParaRPr lang="en-US" sz="1400" b="1" dirty="0" smtClean="0"/>
          </a:p>
          <a:p>
            <a:pPr algn="ctr"/>
            <a:endParaRPr lang="en-US" sz="1400" b="1" dirty="0"/>
          </a:p>
          <a:p>
            <a:pPr algn="ctr"/>
            <a:r>
              <a:rPr lang="en-US" sz="1400" b="1" dirty="0">
                <a:hlinkClick r:id="rId5"/>
              </a:rPr>
              <a:t>https://</a:t>
            </a:r>
            <a:r>
              <a:rPr lang="en-US" sz="1400" b="1" dirty="0" smtClean="0">
                <a:hlinkClick r:id="rId5"/>
              </a:rPr>
              <a:t>www.youtube.com/watch?v=iEkBgz3ubYk&amp;list=PLtKlYV9DwdwnWPPveO1KSChF_F7p8G2DR</a:t>
            </a:r>
            <a:endParaRPr lang="en-US" sz="1400" b="1" dirty="0" smtClean="0"/>
          </a:p>
          <a:p>
            <a:pPr algn="ctr"/>
            <a:endParaRPr lang="he-IL" sz="1400" b="1" dirty="0"/>
          </a:p>
        </p:txBody>
      </p:sp>
    </p:spTree>
    <p:extLst>
      <p:ext uri="{BB962C8B-B14F-4D97-AF65-F5344CB8AC3E}">
        <p14:creationId xmlns:p14="http://schemas.microsoft.com/office/powerpoint/2010/main" val="3651586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255" y="332509"/>
            <a:ext cx="6365174" cy="6740307"/>
          </a:xfrm>
          <a:prstGeom prst="rect">
            <a:avLst/>
          </a:prstGeom>
          <a:noFill/>
        </p:spPr>
        <p:txBody>
          <a:bodyPr wrap="square" rtlCol="1">
            <a:spAutoFit/>
          </a:bodyPr>
          <a:lstStyle/>
          <a:p>
            <a:r>
              <a:rPr lang="he-IL" b="1" dirty="0" smtClean="0"/>
              <a:t>מקורות:</a:t>
            </a:r>
          </a:p>
          <a:p>
            <a:r>
              <a:rPr lang="he-IL" b="1" dirty="0" smtClean="0"/>
              <a:t>המאמר בעיתון:</a:t>
            </a:r>
            <a:endParaRPr lang="he-IL" sz="1400" b="1" dirty="0"/>
          </a:p>
          <a:p>
            <a:r>
              <a:rPr lang="en-US" sz="1400" u="sng" dirty="0">
                <a:hlinkClick r:id="rId2"/>
              </a:rPr>
              <a:t>https://www.haaretz.co.il/gallery/music/classicalmusic/.</a:t>
            </a:r>
            <a:r>
              <a:rPr lang="en-US" sz="1400" u="sng" dirty="0" smtClean="0">
                <a:hlinkClick r:id="rId2"/>
              </a:rPr>
              <a:t>premium-MAGAZINE-1.10430771</a:t>
            </a:r>
            <a:endParaRPr lang="he-IL" sz="1400" u="sng" dirty="0" smtClean="0"/>
          </a:p>
          <a:p>
            <a:endParaRPr lang="he-IL" sz="1400" dirty="0" smtClean="0"/>
          </a:p>
          <a:p>
            <a:r>
              <a:rPr lang="he-IL" sz="1400" dirty="0" smtClean="0"/>
              <a:t>(</a:t>
            </a:r>
            <a:r>
              <a:rPr lang="he-IL" sz="1400" b="1" dirty="0" smtClean="0"/>
              <a:t>חלק מההפניות כבר קיימות במצגת):</a:t>
            </a:r>
            <a:endParaRPr lang="en-US" sz="1400" b="1" dirty="0"/>
          </a:p>
          <a:p>
            <a:r>
              <a:rPr lang="en-US" sz="1400" u="sng" dirty="0">
                <a:hlinkClick r:id="rId3"/>
              </a:rPr>
              <a:t>https://</a:t>
            </a:r>
            <a:r>
              <a:rPr lang="en-US" sz="1400" u="sng" dirty="0" smtClean="0">
                <a:hlinkClick r:id="rId3"/>
              </a:rPr>
              <a:t>open.spotify.com/album/18nt45a1s5rb2jChrnXoas?go=1&amp;sp_cid=ef076a0d8281cea58c43c53b57cd9423&amp;utm_source=embed_player_m&amp;utm_medium=desktop&amp;nd=1</a:t>
            </a:r>
            <a:endParaRPr lang="he-IL" sz="1400" u="sng" dirty="0" smtClean="0"/>
          </a:p>
          <a:p>
            <a:endParaRPr lang="en-US" sz="1400" dirty="0"/>
          </a:p>
          <a:p>
            <a:r>
              <a:rPr lang="en-US" sz="1400" u="sng" dirty="0">
                <a:hlinkClick r:id="rId4"/>
              </a:rPr>
              <a:t>https://</a:t>
            </a:r>
            <a:r>
              <a:rPr lang="en-US" sz="1400" u="sng" dirty="0" smtClean="0">
                <a:hlinkClick r:id="rId4"/>
              </a:rPr>
              <a:t>en.wikipedia.org/wiki/Jacob_M%C3%BChlrad</a:t>
            </a:r>
            <a:endParaRPr lang="he-IL" sz="1400" u="sng" dirty="0" smtClean="0"/>
          </a:p>
          <a:p>
            <a:endParaRPr lang="en-US" sz="1400" dirty="0"/>
          </a:p>
          <a:p>
            <a:r>
              <a:rPr lang="en-US" sz="1400" dirty="0" err="1"/>
              <a:t>Kaddish</a:t>
            </a:r>
            <a:r>
              <a:rPr lang="en-US" sz="1400" dirty="0"/>
              <a:t>, Jacob </a:t>
            </a:r>
            <a:r>
              <a:rPr lang="en-US" sz="1400" dirty="0" err="1"/>
              <a:t>Mühlrad</a:t>
            </a:r>
            <a:r>
              <a:rPr lang="en-US" sz="1400" dirty="0"/>
              <a:t>, Vocal Art Ensemble of Sweden, Jan </a:t>
            </a:r>
            <a:r>
              <a:rPr lang="en-US" sz="1400" dirty="0" err="1"/>
              <a:t>Yngwe</a:t>
            </a:r>
            <a:endParaRPr lang="en-US" sz="1400" dirty="0"/>
          </a:p>
          <a:p>
            <a:r>
              <a:rPr lang="en-US" sz="1400" u="sng" dirty="0">
                <a:hlinkClick r:id="rId5"/>
              </a:rPr>
              <a:t>https://www.youtube.com/watch?v=GHEj_yd9ctA</a:t>
            </a:r>
            <a:endParaRPr lang="en-US" sz="1400" dirty="0"/>
          </a:p>
          <a:p>
            <a:pPr rtl="0"/>
            <a:endParaRPr lang="en-US" sz="1400" dirty="0" smtClean="0"/>
          </a:p>
          <a:p>
            <a:pPr rtl="0"/>
            <a:r>
              <a:rPr lang="en-US" sz="1400" dirty="0" smtClean="0"/>
              <a:t>Jacob </a:t>
            </a:r>
            <a:r>
              <a:rPr lang="en-US" sz="1400" dirty="0" err="1"/>
              <a:t>Mühlrad</a:t>
            </a:r>
            <a:r>
              <a:rPr lang="en-US" sz="1400" dirty="0"/>
              <a:t>, Joel </a:t>
            </a:r>
            <a:r>
              <a:rPr lang="en-US" sz="1400" dirty="0" err="1"/>
              <a:t>Lyssarides</a:t>
            </a:r>
            <a:r>
              <a:rPr lang="en-US" sz="1400" dirty="0"/>
              <a:t> - </a:t>
            </a:r>
            <a:r>
              <a:rPr lang="en-US" sz="1400" dirty="0" err="1"/>
              <a:t>Mühlrad</a:t>
            </a:r>
            <a:r>
              <a:rPr lang="en-US" sz="1400" dirty="0"/>
              <a:t>: Viola's Theme (Audio)</a:t>
            </a:r>
          </a:p>
          <a:p>
            <a:r>
              <a:rPr lang="he-IL" sz="1400" dirty="0"/>
              <a:t> </a:t>
            </a:r>
            <a:endParaRPr lang="en-US" sz="1400" dirty="0"/>
          </a:p>
          <a:p>
            <a:r>
              <a:rPr lang="en-US" sz="1400" u="sng" dirty="0">
                <a:hlinkClick r:id="rId6"/>
              </a:rPr>
              <a:t>https://www.youtube.com/watch?v=Q87VnO-VvW8</a:t>
            </a:r>
            <a:endParaRPr lang="en-US" sz="1400" dirty="0"/>
          </a:p>
          <a:p>
            <a:r>
              <a:rPr lang="en-US" sz="1400" dirty="0" err="1"/>
              <a:t>Emunah</a:t>
            </a:r>
            <a:r>
              <a:rPr lang="en-US" sz="1400" dirty="0"/>
              <a:t> - Jacob </a:t>
            </a:r>
            <a:r>
              <a:rPr lang="en-US" sz="1400" dirty="0" err="1" smtClean="0"/>
              <a:t>Mühlrad</a:t>
            </a:r>
            <a:endParaRPr lang="he-IL" sz="1400" dirty="0" smtClean="0"/>
          </a:p>
          <a:p>
            <a:endParaRPr lang="en-US" sz="1400" b="1" dirty="0"/>
          </a:p>
          <a:p>
            <a:r>
              <a:rPr lang="en-US" sz="1400" u="sng" dirty="0">
                <a:hlinkClick r:id="rId7"/>
              </a:rPr>
              <a:t>https://www.youtube.com/watch?v=IzTuk1K0I0o</a:t>
            </a:r>
            <a:endParaRPr lang="en-US" sz="1400" dirty="0"/>
          </a:p>
          <a:p>
            <a:r>
              <a:rPr lang="en-US" sz="1400" u="sng" dirty="0">
                <a:hlinkClick r:id="rId8"/>
              </a:rPr>
              <a:t>https://www.thejc.com/news/world/musical-prodigy-writes-elegy-to-late-survivor-grandfather-1.432330</a:t>
            </a:r>
            <a:endParaRPr lang="en-US" sz="1400" dirty="0"/>
          </a:p>
          <a:p>
            <a:r>
              <a:rPr lang="en-US" sz="1400" dirty="0"/>
              <a:t>"</a:t>
            </a:r>
            <a:r>
              <a:rPr lang="en-US" sz="1400" dirty="0" err="1"/>
              <a:t>Nigun</a:t>
            </a:r>
            <a:r>
              <a:rPr lang="en-US" sz="1400" dirty="0"/>
              <a:t>" by Jacob </a:t>
            </a:r>
            <a:r>
              <a:rPr lang="en-US" sz="1400" dirty="0" err="1"/>
              <a:t>Mühlrad</a:t>
            </a:r>
            <a:r>
              <a:rPr lang="en-US" sz="1400" dirty="0"/>
              <a:t> performed by the Swedish Radio Choir and Peter </a:t>
            </a:r>
            <a:r>
              <a:rPr lang="en-US" sz="1400" dirty="0" err="1" smtClean="0"/>
              <a:t>Dijkstra</a:t>
            </a:r>
            <a:endParaRPr lang="en-US" sz="1400" b="1" dirty="0"/>
          </a:p>
          <a:p>
            <a:r>
              <a:rPr lang="en-US" sz="1400" dirty="0"/>
              <a:t> </a:t>
            </a:r>
          </a:p>
          <a:p>
            <a:r>
              <a:rPr lang="en-US" sz="1400" u="sng" dirty="0">
                <a:hlinkClick r:id="rId9"/>
              </a:rPr>
              <a:t>https://</a:t>
            </a:r>
            <a:r>
              <a:rPr lang="en-US" sz="1400" u="sng" dirty="0" smtClean="0">
                <a:hlinkClick r:id="rId9"/>
              </a:rPr>
              <a:t>www.youtube.com/watch?v=iEkBgz3ubYk</a:t>
            </a:r>
            <a:endParaRPr lang="he-IL" sz="1400" u="sng" dirty="0" smtClean="0"/>
          </a:p>
          <a:p>
            <a:endParaRPr lang="en-US" sz="1400" dirty="0"/>
          </a:p>
          <a:p>
            <a:r>
              <a:rPr lang="en-US" sz="1400" dirty="0" err="1"/>
              <a:t>Mühlrad</a:t>
            </a:r>
            <a:r>
              <a:rPr lang="en-US" sz="1400" dirty="0"/>
              <a:t> REMS / Royal Stockholm Philharmonic Orchestra / Pablo Heras-</a:t>
            </a:r>
            <a:r>
              <a:rPr lang="en-US" sz="1400" dirty="0" err="1"/>
              <a:t>Casado</a:t>
            </a:r>
            <a:r>
              <a:rPr lang="en-US" sz="1400" dirty="0"/>
              <a:t>:</a:t>
            </a:r>
            <a:endParaRPr lang="en-US" sz="1400" b="1" dirty="0"/>
          </a:p>
          <a:p>
            <a:r>
              <a:rPr lang="en-US" sz="1400" u="sng" dirty="0">
                <a:hlinkClick r:id="rId10"/>
              </a:rPr>
              <a:t>https://www.youtube.com/watch?v=Vk3LcVt7Boc</a:t>
            </a:r>
            <a:endParaRPr lang="en-US" sz="1400" dirty="0"/>
          </a:p>
          <a:p>
            <a:endParaRPr lang="he-IL" b="1" dirty="0"/>
          </a:p>
        </p:txBody>
      </p:sp>
      <p:sp>
        <p:nvSpPr>
          <p:cNvPr id="4" name="TextBox 2"/>
          <p:cNvSpPr txBox="1">
            <a:spLocks noChangeArrowheads="1"/>
          </p:cNvSpPr>
          <p:nvPr/>
        </p:nvSpPr>
        <p:spPr bwMode="auto">
          <a:xfrm>
            <a:off x="2594368" y="7424016"/>
            <a:ext cx="3746500" cy="138499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he-IL" altLang="he-IL" sz="1200" b="1" dirty="0"/>
              <a:t>הנכם מוזמנים להיכנס לאתר שלנו ולצפות במצגות על נושאים שונים: ספרות ושירה, ספרות ילדים, ציירים ואמנות, צילום, יהדות, מתמטיקה ומדע, תעסוקה לנוער ולילדים, מוסיקה, טבע ועוד</a:t>
            </a:r>
          </a:p>
          <a:p>
            <a:pPr algn="ctr" rtl="0">
              <a:spcBef>
                <a:spcPct val="0"/>
              </a:spcBef>
              <a:buFontTx/>
              <a:buNone/>
            </a:pPr>
            <a:r>
              <a:rPr lang="en-US" altLang="he-IL" sz="1200" dirty="0">
                <a:hlinkClick r:id="rId11"/>
              </a:rPr>
              <a:t>http://www.clarita-efraim.com/</a:t>
            </a:r>
            <a:endParaRPr lang="he-IL" altLang="he-IL" sz="1200" dirty="0"/>
          </a:p>
          <a:p>
            <a:pPr algn="ctr" rtl="0">
              <a:spcBef>
                <a:spcPct val="0"/>
              </a:spcBef>
              <a:buFontTx/>
              <a:buNone/>
            </a:pPr>
            <a:r>
              <a:rPr lang="he-IL" altLang="he-IL" sz="1200" b="1" dirty="0"/>
              <a:t>או: קלריטה ואפרים - מצגות </a:t>
            </a:r>
            <a:endParaRPr lang="en-US" altLang="he-IL" sz="1200" b="1" dirty="0"/>
          </a:p>
          <a:p>
            <a:pPr algn="ctr" rtl="0">
              <a:spcBef>
                <a:spcPct val="0"/>
              </a:spcBef>
              <a:buFontTx/>
              <a:buNone/>
            </a:pPr>
            <a:r>
              <a:rPr lang="he-IL" altLang="he-IL" sz="1200" b="1" dirty="0">
                <a:solidFill>
                  <a:srgbClr val="FFFFCC"/>
                </a:solidFill>
                <a:hlinkClick r:id="rId12"/>
              </a:rPr>
              <a:t>נשמח לתגובות.</a:t>
            </a:r>
            <a:endParaRPr lang="en-US" altLang="he-IL" sz="1200" b="1" dirty="0">
              <a:solidFill>
                <a:srgbClr val="FFFFCC"/>
              </a:solidFill>
            </a:endParaRPr>
          </a:p>
        </p:txBody>
      </p:sp>
    </p:spTree>
    <p:extLst>
      <p:ext uri="{BB962C8B-B14F-4D97-AF65-F5344CB8AC3E}">
        <p14:creationId xmlns:p14="http://schemas.microsoft.com/office/powerpoint/2010/main" val="1460458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003" y="558140"/>
            <a:ext cx="6270171" cy="8032968"/>
          </a:xfrm>
          <a:prstGeom prst="rect">
            <a:avLst/>
          </a:prstGeom>
          <a:noFill/>
        </p:spPr>
        <p:txBody>
          <a:bodyPr wrap="square" rtlCol="1">
            <a:spAutoFit/>
          </a:bodyPr>
          <a:lstStyle/>
          <a:p>
            <a:r>
              <a:rPr lang="he-IL" sz="1200" b="1" dirty="0" smtClean="0"/>
              <a:t>מטבע הדברים התואר "ילד פלא" הוצמד לו לא מעט פעמים, אך כילד צעיר </a:t>
            </a:r>
            <a:r>
              <a:rPr lang="he-IL" sz="1200" b="1" dirty="0" err="1" smtClean="0"/>
              <a:t>מולראד</a:t>
            </a:r>
            <a:r>
              <a:rPr lang="he-IL" sz="1200" b="1" dirty="0" smtClean="0"/>
              <a:t> לא התעניין כלל במוזיקה. כל זה השתנה כשהיה בן 15. את הטריגר למהפך בחייו יוכלו לזהות גם כל אחד או אחת שגדלו בישראל בארבעים השנים האחרונות – זה היה פרק של "הָיֹה </a:t>
            </a:r>
            <a:r>
              <a:rPr lang="he-IL" sz="1200" b="1" dirty="0" err="1" smtClean="0"/>
              <a:t>הָיָה</a:t>
            </a:r>
            <a:r>
              <a:rPr lang="he-IL" sz="1200" b="1" dirty="0" smtClean="0"/>
              <a:t>", סדרת הטלוויזיה הצרפתית לילדים בבימויו של אלבר בארייה, ששודרה במדינות רבות בעולם כתוכנית חינוכית ללימוד היסטוריה. "הטלוויזיה היתה פתוחה ופתאום שמעתי מוזיקה. זו היתה יצירה של באך, מוזיקת הפתיחה של 'היה </a:t>
            </a:r>
            <a:r>
              <a:rPr lang="he-IL" sz="1200" b="1" dirty="0" err="1" smtClean="0"/>
              <a:t>היה</a:t>
            </a:r>
            <a:r>
              <a:rPr lang="he-IL" sz="1200" b="1" dirty="0" smtClean="0"/>
              <a:t>'", מספר </a:t>
            </a:r>
            <a:r>
              <a:rPr lang="he-IL" sz="1200" b="1" dirty="0" err="1" smtClean="0"/>
              <a:t>מולראד</a:t>
            </a:r>
            <a:r>
              <a:rPr lang="he-IL" sz="1200" b="1" dirty="0" smtClean="0"/>
              <a:t>. "שמעתי את זה כמשהו רוחני וזה השפיע עלי מאוד. קצת מאוחר יותר הייתי משועמם ויום אחד שמעתי את אחותי, </a:t>
            </a:r>
            <a:r>
              <a:rPr lang="he-IL" sz="1200" b="1" dirty="0" err="1" smtClean="0"/>
              <a:t>האנה</a:t>
            </a:r>
            <a:r>
              <a:rPr lang="he-IL" sz="1200" b="1" dirty="0" smtClean="0"/>
              <a:t>, מנגנת בפסנתר. היא היתה תלמידה טובה, ואני לא, היא ניגנה בפסנתר, ואני לא. רק הסתכלתי עליה וניסיתי לדמיין מה התחושה כשמנגנים ככה. היא ניגנה </a:t>
            </a:r>
            <a:r>
              <a:rPr lang="he-IL" sz="1200" b="1" dirty="0" err="1" smtClean="0"/>
              <a:t>פרלוד</a:t>
            </a:r>
            <a:r>
              <a:rPr lang="he-IL" sz="1200" b="1" dirty="0" smtClean="0"/>
              <a:t> של באך. רציתי גם להרגיש כך. באותו קיץ אבא שלי תיקן סינתיסייזר מקולקל שאחותי קיבלה פעם כמתנת חנוכה. בהתחלה הוא לא עניין אותי בכלל אבל בסופו של דבר התחלתי להשתעשע איתו. היה לי קל יותר לראות את עצמי עם סינתיסייזר מפלסטיק מאשר עם פסנתר מצוחצח. אמא שלי הציעה לי לקחת שיעור אצל המורה של אחותי, </a:t>
            </a:r>
            <a:r>
              <a:rPr lang="he-IL" sz="1200" b="1" dirty="0" err="1" smtClean="0"/>
              <a:t>רגינה</a:t>
            </a:r>
            <a:r>
              <a:rPr lang="he-IL" sz="1200" b="1" dirty="0" smtClean="0"/>
              <a:t> </a:t>
            </a:r>
            <a:r>
              <a:rPr lang="he-IL" sz="1200" b="1" dirty="0" err="1" smtClean="0"/>
              <a:t>שטיינבוך</a:t>
            </a:r>
            <a:r>
              <a:rPr lang="he-IL" sz="1200" b="1" dirty="0" smtClean="0"/>
              <a:t>, תחילה התנגדתי, אבל בסוף שוכנעתי ואחרי השיעור הזה כבר הייתי נעול לגמרי על הנגינה".</a:t>
            </a:r>
          </a:p>
          <a:p>
            <a:endParaRPr lang="he-IL" sz="1200" b="1" dirty="0" smtClean="0"/>
          </a:p>
          <a:p>
            <a:r>
              <a:rPr lang="he-IL" sz="1200" b="1" dirty="0" smtClean="0"/>
              <a:t>בתחילה </a:t>
            </a:r>
            <a:r>
              <a:rPr lang="he-IL" sz="1200" b="1" dirty="0" err="1" smtClean="0"/>
              <a:t>מולראד</a:t>
            </a:r>
            <a:r>
              <a:rPr lang="he-IL" sz="1200" b="1" dirty="0" smtClean="0"/>
              <a:t> רק השתעשע עם הצעצוע החדש שלו. "לחצתי על כפתור שהשמיע יצירה מתוכנתת מראש", הוא מספר, "זו היתה יצירה מוכרת של מוצרט, </a:t>
            </a:r>
            <a:r>
              <a:rPr lang="en-US" sz="1200" b="1" dirty="0" smtClean="0"/>
              <a:t>Rondo </a:t>
            </a:r>
            <a:r>
              <a:rPr lang="en-US" sz="1200" b="1" dirty="0" err="1" smtClean="0"/>
              <a:t>Alla</a:t>
            </a:r>
            <a:r>
              <a:rPr lang="en-US" sz="1200" b="1" dirty="0" smtClean="0"/>
              <a:t> </a:t>
            </a:r>
            <a:r>
              <a:rPr lang="en-US" sz="1200" b="1" dirty="0" err="1" smtClean="0"/>
              <a:t>Turca</a:t>
            </a:r>
            <a:r>
              <a:rPr lang="en-US" sz="1200" b="1" dirty="0" smtClean="0"/>
              <a:t> (</a:t>
            </a:r>
            <a:r>
              <a:rPr lang="he-IL" sz="1200" b="1" dirty="0" smtClean="0"/>
              <a:t>הפרק האחרון של הסונטה לפסנתר מס' 11). ניסיתי לנגן את זה בעצמי, למצוא את הקלידים הנכונים והצלחתי. זה היה קל, פשוט ניגנתי את זה. אחר כך הראיתי את זה למורה לפסנתר. היא צחקה מהצורה המוזרה שניגנתי, הרגשתי כמעט כמו ליצן. היא דיברה עם אמא שלי ואמרה לה את מה שכל אמא יהודייה רוצה לשמוע, שהבן שלה מוכשר מאוד. אמא שלי תמכה תמיד בכל השיגיונות שלי. אבל אני רציתי ללמוד יותר, ורציתי ללמוד מהר יותר.</a:t>
            </a:r>
          </a:p>
          <a:p>
            <a:endParaRPr lang="he-IL" sz="1200" b="1" dirty="0" smtClean="0"/>
          </a:p>
          <a:p>
            <a:r>
              <a:rPr lang="he-IL" sz="1200" b="1" dirty="0" smtClean="0"/>
              <a:t>"כשראיתי שוב את התוכנית 'היה </a:t>
            </a:r>
            <a:r>
              <a:rPr lang="he-IL" sz="1200" b="1" dirty="0" err="1" smtClean="0"/>
              <a:t>היה</a:t>
            </a:r>
            <a:r>
              <a:rPr lang="he-IL" sz="1200" b="1" dirty="0" smtClean="0"/>
              <a:t>' בטלוויזיה, שאלתי אותה מה שם היצירה שפותחת אותה. היא אמרה שזו </a:t>
            </a:r>
            <a:r>
              <a:rPr lang="he-IL" sz="1200" b="1" dirty="0" err="1" smtClean="0"/>
              <a:t>טוקטה</a:t>
            </a:r>
            <a:r>
              <a:rPr lang="he-IL" sz="1200" b="1" dirty="0" smtClean="0"/>
              <a:t> ופוגה ברה מינור של יוהאן סבסטיאן באך. כששאלתי אם היא יכולה ללמד אותי לנגן את זה, היא הסבירה שהיצירה נכתבה לאורגן ושאוכל לנגן אותה אולי בעוד חמש שנים. צריך לעשות את זה צעד אחרי צעד, היא הסבירה. אבל אני שונא לעשות דברים צעד אחרי צעד. אף פעם לא עשיתי שום דבר צעד אחרי צעד. אז ניסיתי לעשות </a:t>
            </a:r>
            <a:r>
              <a:rPr lang="he-IL" sz="1200" b="1" dirty="0" err="1" smtClean="0"/>
              <a:t>איתה</a:t>
            </a:r>
            <a:r>
              <a:rPr lang="he-IL" sz="1200" b="1" dirty="0" smtClean="0"/>
              <a:t> דיל והיא אמרה שאי אפשר ללמוד את זה בלי שיודעים תווים. אמרתי שאני יכול לחקות את האצבעות שלה, היא טענה שזה ייקח המון זמן. אבל לבסוף הסכמנו שננסה לעשות זאת בדרך שלי ואם זה לא יצליח נעשה את זה בדרך שלה.</a:t>
            </a:r>
          </a:p>
          <a:p>
            <a:endParaRPr lang="he-IL" sz="1200" b="1" dirty="0" smtClean="0"/>
          </a:p>
          <a:p>
            <a:r>
              <a:rPr lang="he-IL" sz="1200" b="1" dirty="0" smtClean="0"/>
              <a:t>כשהתחלתי לנגן התחלתי להאמין במשהו אחר. במוזיקה. בדת, ככל שהעמקתי יותר, הרגשתי יותר אשמה. וזה דבר שלא עובר. אפילו עכשיו אני מהסס לפני שאני אוכל בייקון. הפסנתר היה רוחניות ללא אשמה וללא שיפוט"</a:t>
            </a:r>
          </a:p>
          <a:p>
            <a:endParaRPr lang="he-IL" sz="1200" b="1" dirty="0" smtClean="0"/>
          </a:p>
          <a:p>
            <a:r>
              <a:rPr lang="he-IL" sz="1200" b="1" dirty="0" smtClean="0"/>
              <a:t>יעקב </a:t>
            </a:r>
            <a:r>
              <a:rPr lang="he-IL" sz="1200" b="1" dirty="0" err="1" smtClean="0"/>
              <a:t>מולראד</a:t>
            </a:r>
            <a:endParaRPr lang="he-IL" sz="1200" b="1" dirty="0" smtClean="0"/>
          </a:p>
          <a:p>
            <a:r>
              <a:rPr lang="he-IL" sz="1200" b="1" dirty="0" smtClean="0"/>
              <a:t>"בשיעור הבא היא הגיעה עם העיבוד לפסנתר של היצירה. היא ניגנה את הפראזה הראשונה ואז חיקיתי אותה, ניגנתי את זה כמה פעמים וביקשתי להתקדם. לא ידעתי מה זה סולם ולא קראתי תווים אבל זיהיתי את הצורות והמבנים בצורה אינטואיטיבית, ראיתי את ההיגיון שלהם ולמדתי אותם כמו שלומדים הרבה מספרי טלפון. עשינו את זה במשך כחודשיים, למדתי להשתמש באצבעות באמצעות אטיודים (יצירות שנכתבו לצורך תרגול טכני של נגינה, </a:t>
            </a:r>
            <a:r>
              <a:rPr lang="he-IL" sz="1200" b="1" dirty="0" err="1" smtClean="0"/>
              <a:t>ד"ס</a:t>
            </a:r>
            <a:r>
              <a:rPr lang="he-IL" sz="1200" b="1" dirty="0" smtClean="0"/>
              <a:t>). לבסוף השלמתי את היצירה ואפילו ניגנתי אותה בהצלחה בקונצרט תלמידים. אחרי זה למדתי את פנטזיה </a:t>
            </a:r>
            <a:r>
              <a:rPr lang="he-IL" sz="1200" b="1" dirty="0" err="1" smtClean="0"/>
              <a:t>אימפרומפטו</a:t>
            </a:r>
            <a:r>
              <a:rPr lang="he-IL" sz="1200" b="1" dirty="0" smtClean="0"/>
              <a:t> של שופן (אופוס 66). </a:t>
            </a:r>
            <a:r>
              <a:rPr lang="he-IL" sz="1200" b="1" dirty="0" err="1" smtClean="0"/>
              <a:t>רגינה</a:t>
            </a:r>
            <a:r>
              <a:rPr lang="he-IL" sz="1200" b="1" dirty="0" smtClean="0"/>
              <a:t> ניסתה ללמד אותי תווים אבל התנגדתי כי לא רציתי להרגיש מטופש כמו שהרגשתי בבית הספר. רציתי שזה ימשיך להיות כיף וקל".</a:t>
            </a:r>
            <a:endParaRPr lang="he-IL" sz="1200" b="1" dirty="0"/>
          </a:p>
        </p:txBody>
      </p:sp>
    </p:spTree>
    <p:extLst>
      <p:ext uri="{BB962C8B-B14F-4D97-AF65-F5344CB8AC3E}">
        <p14:creationId xmlns:p14="http://schemas.microsoft.com/office/powerpoint/2010/main" val="214913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04" y="273132"/>
            <a:ext cx="6602680" cy="8402300"/>
          </a:xfrm>
          <a:prstGeom prst="rect">
            <a:avLst/>
          </a:prstGeom>
          <a:noFill/>
        </p:spPr>
        <p:txBody>
          <a:bodyPr wrap="square" rtlCol="1">
            <a:spAutoFit/>
          </a:bodyPr>
          <a:lstStyle/>
          <a:p>
            <a:r>
              <a:rPr lang="he-IL" sz="1200" b="1" dirty="0" smtClean="0"/>
              <a:t>בשלב זה המורה של </a:t>
            </a:r>
            <a:r>
              <a:rPr lang="he-IL" sz="1200" b="1" dirty="0" err="1" smtClean="0"/>
              <a:t>מולראד</a:t>
            </a:r>
            <a:r>
              <a:rPr lang="he-IL" sz="1200" b="1" dirty="0" smtClean="0"/>
              <a:t> הכירה לו את סטפן </a:t>
            </a:r>
            <a:r>
              <a:rPr lang="he-IL" sz="1200" b="1" dirty="0" err="1" smtClean="0"/>
              <a:t>שייה</a:t>
            </a:r>
            <a:r>
              <a:rPr lang="he-IL" sz="1200" b="1" dirty="0" smtClean="0"/>
              <a:t>, אחד הפסנתרנים והמוזיקאים הקלאסיים החשובים בשוודיה. "כשנפגשתי עם סטפן גם הוא צחק על הטכניקה שלי", מספר </a:t>
            </a:r>
            <a:r>
              <a:rPr lang="he-IL" sz="1200" b="1" dirty="0" err="1" smtClean="0"/>
              <a:t>מולראד</a:t>
            </a:r>
            <a:r>
              <a:rPr lang="he-IL" sz="1200" b="1" dirty="0" smtClean="0"/>
              <a:t>, "הוא אמר שיש לי אצבוע אנרכיסטי והיה סקפטי לגבי חוסר היכולת שלי ללמוד תווים. הרגשתי נבוך וניסיתי לזייף קריאת תווים".</a:t>
            </a:r>
          </a:p>
          <a:p>
            <a:endParaRPr lang="he-IL" sz="1200" b="1" dirty="0" smtClean="0"/>
          </a:p>
          <a:p>
            <a:r>
              <a:rPr lang="he-IL" sz="1200" b="1" dirty="0" err="1" smtClean="0"/>
              <a:t>שייה</a:t>
            </a:r>
            <a:r>
              <a:rPr lang="he-IL" sz="1200" b="1" dirty="0" smtClean="0"/>
              <a:t> היה אחד משורה של מורים שהשפיעו על </a:t>
            </a:r>
            <a:r>
              <a:rPr lang="he-IL" sz="1200" b="1" dirty="0" err="1" smtClean="0"/>
              <a:t>מולראד</a:t>
            </a:r>
            <a:r>
              <a:rPr lang="he-IL" sz="1200" b="1" dirty="0" smtClean="0"/>
              <a:t> וכתוצאה מהתהליך שעבר איתו הוא הבין, ככל שהתקדם, שעליו ללמוד רפרטואר רחב יותר כדי להתקבל לאקדמיה המלכותית למוזיקה בסטוקהולם. המשימה של </a:t>
            </a:r>
            <a:r>
              <a:rPr lang="he-IL" sz="1200" b="1" dirty="0" err="1" smtClean="0"/>
              <a:t>מולראד</a:t>
            </a:r>
            <a:r>
              <a:rPr lang="he-IL" sz="1200" b="1" dirty="0" smtClean="0"/>
              <a:t> הפכה להיות ללמוד כמה יצירות מסובכות ומאתגרות באותה שיטה שהוא למד את </a:t>
            </a:r>
            <a:r>
              <a:rPr lang="he-IL" sz="1200" b="1" dirty="0" err="1" smtClean="0"/>
              <a:t>הטוקטה</a:t>
            </a:r>
            <a:r>
              <a:rPr lang="he-IL" sz="1200" b="1" dirty="0" smtClean="0"/>
              <a:t> ופוגה ברה מינור. כעת נוספו ליצירה של באך, הפרק השלישי של סונטת "ליל ירח" של בטהובן (סונטה 14 לפסנתר, אופוס 27 מס' 2) , "חלומות אהבה" (</a:t>
            </a:r>
            <a:r>
              <a:rPr lang="en-US" sz="1200" b="1" dirty="0" err="1" smtClean="0"/>
              <a:t>Liebesträume</a:t>
            </a:r>
            <a:r>
              <a:rPr lang="en-US" sz="1200" b="1" dirty="0" smtClean="0"/>
              <a:t>) </a:t>
            </a:r>
            <a:r>
              <a:rPr lang="he-IL" sz="1200" b="1" dirty="0" smtClean="0"/>
              <a:t>של פרנץ ליסט, האטיוד המהפכני (אופוס 10, מס' 12) של שופן ועוד יצירה של המלחין </a:t>
            </a:r>
            <a:r>
              <a:rPr lang="he-IL" sz="1200" b="1" dirty="0" err="1" smtClean="0"/>
              <a:t>אוליבייה</a:t>
            </a:r>
            <a:r>
              <a:rPr lang="he-IL" sz="1200" b="1" dirty="0" smtClean="0"/>
              <a:t> </a:t>
            </a:r>
            <a:r>
              <a:rPr lang="he-IL" sz="1200" b="1" dirty="0" err="1" smtClean="0"/>
              <a:t>מסאיין</a:t>
            </a:r>
            <a:r>
              <a:rPr lang="he-IL" sz="1200" b="1" dirty="0" smtClean="0"/>
              <a:t> בן המאה ה-20. "המורה ניגנה ואני חיקיתי אותה", אומר </a:t>
            </a:r>
            <a:r>
              <a:rPr lang="he-IL" sz="1200" b="1" dirty="0" err="1" smtClean="0"/>
              <a:t>מולראד</a:t>
            </a:r>
            <a:r>
              <a:rPr lang="he-IL" sz="1200" b="1" dirty="0" smtClean="0"/>
              <a:t>, "למדתי את הרפרטואר, הראיתי את מה שלמדתי לסטפן והוא אמר שאני אכן יכול להתקבל, אבל אני חייב ללמוד תווים".</a:t>
            </a:r>
          </a:p>
          <a:p>
            <a:endParaRPr lang="he-IL" sz="1200" b="1" dirty="0" smtClean="0"/>
          </a:p>
          <a:p>
            <a:r>
              <a:rPr lang="he-IL" sz="1200" b="1" dirty="0" err="1" smtClean="0"/>
              <a:t>מולראד</a:t>
            </a:r>
            <a:r>
              <a:rPr lang="he-IL" sz="1200" b="1" dirty="0" smtClean="0"/>
              <a:t> מספר שבשנותיו הראשונות כנגן פסנתר הוא לא ממש הבין את ההבדל בין נגינה להלחנה. תוך כדי נגינה הוא נהג לאלתר ובגיל 16 </a:t>
            </a:r>
            <a:r>
              <a:rPr lang="he-IL" sz="1200" b="1" dirty="0" err="1" smtClean="0"/>
              <a:t>אילתר</a:t>
            </a:r>
            <a:r>
              <a:rPr lang="he-IL" sz="1200" b="1" dirty="0" smtClean="0"/>
              <a:t> יצירה לפסנתר בשם "אמונה". "הבנתי שאני חייב ללמוד תווים ובגיל 18 לא ידעתי מה בדיוק הדרך שלי אבל ידעתי שאני אוהב מוזיקה ורוצה להקדיש את חיי למוזיקה".</a:t>
            </a:r>
          </a:p>
          <a:p>
            <a:endParaRPr lang="he-IL" sz="1200" b="1" dirty="0"/>
          </a:p>
          <a:p>
            <a:r>
              <a:rPr lang="he-IL" sz="1200" b="1" dirty="0" smtClean="0"/>
              <a:t>ואז הגיע עוד אירוע מכונן. "הוזמנתי להיות פסנתרן באירוע חברתי בווילה של משפחה של חברים של אחותי", מספר </a:t>
            </a:r>
            <a:r>
              <a:rPr lang="he-IL" sz="1200" b="1" dirty="0" err="1" smtClean="0"/>
              <a:t>מולראד</a:t>
            </a:r>
            <a:r>
              <a:rPr lang="he-IL" sz="1200" b="1" dirty="0" smtClean="0"/>
              <a:t>, "הייתי אמור לנגן את היצירה של ליסט שלמדתי. הייתי מוכן, אבל אז בפעם הראשונה בחיי השתלט עלי פחד במה. לפני שהתחלתי לנגן שמעתי שמלחין המוזיקה הקלאסית העכשווית הכי ידוע בשוודיה, </a:t>
            </a:r>
            <a:r>
              <a:rPr lang="he-IL" sz="1200" b="1" dirty="0" err="1" smtClean="0"/>
              <a:t>סוון</a:t>
            </a:r>
            <a:r>
              <a:rPr lang="he-IL" sz="1200" b="1" dirty="0" smtClean="0"/>
              <a:t>-דויד </a:t>
            </a:r>
            <a:r>
              <a:rPr lang="he-IL" sz="1200" b="1" dirty="0" err="1" smtClean="0"/>
              <a:t>סנדסטרום</a:t>
            </a:r>
            <a:r>
              <a:rPr lang="he-IL" sz="1200" b="1" dirty="0" smtClean="0"/>
              <a:t>, נמצא במסיבה. ניגשתי, אמרתי לו שלום והתרשמתי ממנו מאוד. לאחר מכן, כשהתחלתי לנגן את היצירה של ליסט, היה לי פתאום בלק-אאוט. פשוט הפסקתי לנגן. זה היה התקף חרדה וזה היה נורא. הפכתי להיות האויב של עצמי. אחותי הסתכלה עלי במבט של 'מה לעזאזל אתה עושה'. ואז אמרתי שבמקום היצירה של ליסט, אנגן משהו אחר, משהו משלי, והתחלתי לנגן את 'אמונה'. בתום הנגינה ניגש אלי </a:t>
            </a:r>
            <a:r>
              <a:rPr lang="he-IL" sz="1200" b="1" dirty="0" err="1" smtClean="0"/>
              <a:t>סוון</a:t>
            </a:r>
            <a:r>
              <a:rPr lang="he-IL" sz="1200" b="1" dirty="0" smtClean="0"/>
              <a:t>-דויד, נתן לי כרטיס ביקור ואמר 'תתקשר אלי'".</a:t>
            </a:r>
          </a:p>
          <a:p>
            <a:endParaRPr lang="he-IL" sz="1200" b="1" dirty="0" smtClean="0"/>
          </a:p>
          <a:p>
            <a:r>
              <a:rPr lang="he-IL" sz="1200" b="1" dirty="0" smtClean="0"/>
              <a:t>המפגש עם </a:t>
            </a:r>
            <a:r>
              <a:rPr lang="he-IL" sz="1200" b="1" dirty="0" err="1" smtClean="0"/>
              <a:t>סוון</a:t>
            </a:r>
            <a:r>
              <a:rPr lang="he-IL" sz="1200" b="1" dirty="0" smtClean="0"/>
              <a:t>-דויד </a:t>
            </a:r>
            <a:r>
              <a:rPr lang="he-IL" sz="1200" b="1" dirty="0" err="1" smtClean="0"/>
              <a:t>סנסטרום</a:t>
            </a:r>
            <a:r>
              <a:rPr lang="he-IL" sz="1200" b="1" dirty="0" smtClean="0"/>
              <a:t> פתח </a:t>
            </a:r>
            <a:r>
              <a:rPr lang="he-IL" sz="1200" b="1" dirty="0" err="1" smtClean="0"/>
              <a:t>למולראד</a:t>
            </a:r>
            <a:r>
              <a:rPr lang="he-IL" sz="1200" b="1" dirty="0" smtClean="0"/>
              <a:t> את הדלת הראשונה בדרכו כמלחין צעיר וכעבור כמה שנים של עבודה קשה </a:t>
            </a:r>
            <a:r>
              <a:rPr lang="he-IL" sz="1200" b="1" dirty="0" err="1" smtClean="0"/>
              <a:t>מולראד</a:t>
            </a:r>
            <a:r>
              <a:rPr lang="he-IL" sz="1200" b="1" dirty="0" smtClean="0"/>
              <a:t> כבר יהיה כוכב גדול. אבל כדי להבין את החיבור העמוק שלו למוזיקה, השיחה איתו חייבת ללכת אחורה, שנים לפני "היה </a:t>
            </a:r>
            <a:r>
              <a:rPr lang="he-IL" sz="1200" b="1" dirty="0" err="1" smtClean="0"/>
              <a:t>היה</a:t>
            </a:r>
            <a:r>
              <a:rPr lang="he-IL" sz="1200" b="1" dirty="0" smtClean="0"/>
              <a:t>" והסינתיסייזר שידע לנגן מוצרט.</a:t>
            </a:r>
            <a:endParaRPr lang="he-IL" sz="1200" b="1" dirty="0"/>
          </a:p>
          <a:p>
            <a:r>
              <a:rPr lang="he-IL" sz="1200" b="1" dirty="0" smtClean="0"/>
              <a:t>"לכתיבת המוזיקה שלי יש הקשר אישי מאוד והרקע שלי נמצא שם כל הזמן ויש לו השפעה עמוקה עלי", אומר </a:t>
            </a:r>
            <a:r>
              <a:rPr lang="he-IL" sz="1200" b="1" dirty="0" err="1" smtClean="0"/>
              <a:t>מולראד</a:t>
            </a:r>
            <a:r>
              <a:rPr lang="he-IL" sz="1200" b="1" dirty="0" smtClean="0"/>
              <a:t> ומספר עוד פרט, מפתיע למדי, על חייו כילד צעיר. "בגיל 6 הייתי דתי מאוד, חשבתי שאני יכול לדבר עם השם. בגיל תשע למדתי, בין השאר, תהילים, מזמורים כמו 'אנעים זמירות', והייתי הפוך בדיוק ממה שהייתי בבית הספר. האמנתי מאוד ורציתי ללמוד כמה שיותר".</a:t>
            </a:r>
          </a:p>
          <a:p>
            <a:endParaRPr lang="he-IL" sz="1200" b="1" dirty="0" smtClean="0"/>
          </a:p>
          <a:p>
            <a:r>
              <a:rPr lang="he-IL" sz="1200" b="1" u="sng" dirty="0" smtClean="0"/>
              <a:t>מי לימד אותך? איך הגעת לזה? הוריך הרי לא היו מאוד דתיים. איך הפכת לילד דתי אורתודוקסי עם כיפה ופאות?</a:t>
            </a:r>
          </a:p>
          <a:p>
            <a:endParaRPr lang="he-IL" sz="1200" b="1" dirty="0" smtClean="0"/>
          </a:p>
          <a:p>
            <a:r>
              <a:rPr lang="he-IL" sz="1200" b="1" dirty="0" smtClean="0"/>
              <a:t>"נהגתי ללכת לבית הכנסת עם אבא שלי בשבת, אבל רציתי לדעת יותר וההורים שלי </a:t>
            </a:r>
            <a:r>
              <a:rPr lang="he-IL" sz="1200" b="1" dirty="0" err="1" smtClean="0"/>
              <a:t>אירגנו</a:t>
            </a:r>
            <a:r>
              <a:rPr lang="he-IL" sz="1200" b="1" dirty="0" smtClean="0"/>
              <a:t> לי מורים פרטיים. תחילה למדתי תהילים ועברית במרכז היהודי בסטוקהולם. כשקיבלתי את ספר </a:t>
            </a:r>
            <a:r>
              <a:rPr lang="he-IL" sz="1200" b="1" dirty="0" err="1" smtClean="0"/>
              <a:t>התהילים</a:t>
            </a:r>
            <a:r>
              <a:rPr lang="he-IL" sz="1200" b="1" dirty="0" smtClean="0"/>
              <a:t> שמחתי ממנו כל כך והייתי הולך לישון איתו. אלו היו לימודים פרטיים לגמרי, כמו חוג, בהתחלה רק פעם בשבוע אבל לא רציתי להפסיק. מאוחר יותר, כשהגיע שליח חב"ד לסטוקהולם, למדתי אצלו. גם אצלו אף פעם לא רציתי לסיים את השיעור. בלימודי היהדות הייתי כמו שהייתי מאוחר יותר כשלמדתי פסנתר: לא רציתי ללכת צעד-צעד, קפצתי ישר לתוך הדברים הקשים - מדרש, קבלה, משנה וגמרא. אמא שלי תמכה בי למרות שזה לא היה קל, למשל כשהחלטתי שאני אוכל רק גלאט כושר, או כשהחלטתי שזה לא בסדר לנסוע במכונית לבית הכנסת בשבת. בתקופה זו היא הלכה איתי לבית הכנסת וזו דרך של כשלוש שעות הליכה".</a:t>
            </a:r>
            <a:endParaRPr lang="he-IL" sz="1200" b="1" dirty="0"/>
          </a:p>
        </p:txBody>
      </p:sp>
    </p:spTree>
    <p:extLst>
      <p:ext uri="{BB962C8B-B14F-4D97-AF65-F5344CB8AC3E}">
        <p14:creationId xmlns:p14="http://schemas.microsoft.com/office/powerpoint/2010/main" val="1637645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203663"/>
            <a:ext cx="6472052" cy="8402300"/>
          </a:xfrm>
          <a:prstGeom prst="rect">
            <a:avLst/>
          </a:prstGeom>
          <a:noFill/>
        </p:spPr>
        <p:txBody>
          <a:bodyPr wrap="square" rtlCol="1">
            <a:spAutoFit/>
          </a:bodyPr>
          <a:lstStyle/>
          <a:p>
            <a:r>
              <a:rPr lang="he-IL" sz="1200" b="1" dirty="0" smtClean="0"/>
              <a:t>בשוודיה האולטרה חילונית זהו סיפור מאוד ייחודי, יש לך מושג מאיפה זה בא?</a:t>
            </a:r>
          </a:p>
          <a:p>
            <a:endParaRPr lang="he-IL" sz="1200" b="1" dirty="0" smtClean="0"/>
          </a:p>
          <a:p>
            <a:r>
              <a:rPr lang="he-IL" sz="1200" b="1" dirty="0" smtClean="0"/>
              <a:t>"הרגשתי את נוכחות אלוהים. ידעתי שהוא קיים והרגשתי שאני מבין מה הוא דורש. כשמאמינים באמת הדברים ברורים – אם אלוהים דורש, למה שלא אקיים?"</a:t>
            </a:r>
          </a:p>
          <a:p>
            <a:endParaRPr lang="he-IL" sz="1200" b="1" dirty="0" smtClean="0"/>
          </a:p>
          <a:p>
            <a:r>
              <a:rPr lang="he-IL" sz="1200" b="1" dirty="0" smtClean="0"/>
              <a:t>מתי זה נגמר? זה היה במכה פתאומית או תהליך ארוך?</a:t>
            </a:r>
          </a:p>
          <a:p>
            <a:endParaRPr lang="he-IL" sz="1200" b="1" dirty="0" smtClean="0"/>
          </a:p>
          <a:p>
            <a:r>
              <a:rPr lang="he-IL" sz="1200" b="1" dirty="0" smtClean="0"/>
              <a:t>"אני זוכר שלמדתי עם חיים, הרב של חב"ד, לבר-מצווה והתעניינתי מאוד בפילוסופיה. כלומר, מי שמתעניין ברש"י או באתיקה יהודית או ברעיונות דתיים יכול בהחלט גם להתעניין בפילוסופיה כללית. ידיד של המשפחה דיבר איתי על (הפילוסוף הדני) </a:t>
            </a:r>
            <a:r>
              <a:rPr lang="he-IL" sz="1200" b="1" dirty="0" err="1" smtClean="0"/>
              <a:t>קירקגור</a:t>
            </a:r>
            <a:r>
              <a:rPr lang="he-IL" sz="1200" b="1" dirty="0" smtClean="0"/>
              <a:t> ועל ניטשה ולא הבנתי על מה הוא מדבר, איך זה יכול להיות? הרי אלו לא שמות יהודיים. ואז הבנתי שיש גם מחשבה פילוסופית שאינה יהודית. קצת אחרי הבר-מצווה הורדתי באתר </a:t>
            </a:r>
            <a:r>
              <a:rPr lang="en-US" sz="1200" b="1" dirty="0" smtClean="0"/>
              <a:t>Pirate Bay </a:t>
            </a:r>
            <a:r>
              <a:rPr lang="he-IL" sz="1200" b="1" dirty="0" smtClean="0"/>
              <a:t>ספרים של ניטשה </a:t>
            </a:r>
            <a:r>
              <a:rPr lang="he-IL" sz="1200" b="1" dirty="0" err="1" smtClean="0"/>
              <a:t>וקירקגור</a:t>
            </a:r>
            <a:r>
              <a:rPr lang="he-IL" sz="1200" b="1" dirty="0" smtClean="0"/>
              <a:t>. הייתי מבריז מבית הספר, משחק משחקי וידיאו ובין לבין קורא את הספרים. אלו היו שנים מוזרות. הייתי פתוח עם העניין הזה, הייתי אומר לרב חיים שאני מפחד מהטלת הספק שלי. המשכתי לחקור את הנושא, וממש כמו שחשבתי שכל מחשבה פילוסופית היא מחשבה יהודית עד שגיליתי את ניטשה, כך חשבתי שמוזיקה דתית היא מוזיקה יהודית".</a:t>
            </a:r>
          </a:p>
          <a:p>
            <a:endParaRPr lang="he-IL" sz="1200" b="1" dirty="0"/>
          </a:p>
          <a:p>
            <a:r>
              <a:rPr lang="he-IL" sz="1200" b="1" dirty="0" smtClean="0"/>
              <a:t>אבל אז הגיחו הסינתיסייזר, שיעורי הפסנתר </a:t>
            </a:r>
            <a:r>
              <a:rPr lang="he-IL" sz="1200" b="1" dirty="0" err="1" smtClean="0"/>
              <a:t>והטוקטה</a:t>
            </a:r>
            <a:r>
              <a:rPr lang="he-IL" sz="1200" b="1" dirty="0" smtClean="0"/>
              <a:t> ופוגה ברה מינור. "כשמצאתי את המוזיקה כבר לא פחדתי לאבד את האמונה. כשהתחלתי לנגן איבדתי את הפחד והתחלתי להאמין, אבל להאמין במשהו אחר. במוזיקה. הרגשתי שאלוהים נמצא בתוך הגובה של הצלילים, בוויברציות של המוזיקה. הפסנתר היה ההתחלה של השינוי. זה לא קרה ביום אחד אבל ההתאהבות במוזיקה כן קרתה ביום אחד. בפעם הראשונה היה משהו שהיה לי קל וכיף איתו, אבל ללא רגשות אשמה. בדת, ככל שהעמקתי יותר, הרגשתי יותר אשמה. וזה דבר שלא עובר. אפילו עכשיו אני מהסס לפני שאני אוכל בייקון. הפסנתר היה רוחניות ללא אשמה וללא שיפוט".</a:t>
            </a:r>
          </a:p>
          <a:p>
            <a:endParaRPr lang="he-IL" sz="1200" b="1" dirty="0"/>
          </a:p>
          <a:p>
            <a:r>
              <a:rPr lang="he-IL" sz="1200" b="1" dirty="0" smtClean="0"/>
              <a:t>ללא המוזיקה </a:t>
            </a:r>
            <a:r>
              <a:rPr lang="he-IL" sz="1200" b="1" dirty="0" err="1" smtClean="0"/>
              <a:t>מולראד</a:t>
            </a:r>
            <a:r>
              <a:rPr lang="he-IL" sz="1200" b="1" dirty="0" smtClean="0"/>
              <a:t> אומר שהוא היה אדם אחר - בבית הספר הוא </a:t>
            </a:r>
            <a:r>
              <a:rPr lang="he-IL" sz="1200" b="1" dirty="0" err="1" smtClean="0"/>
              <a:t>זילזל</a:t>
            </a:r>
            <a:r>
              <a:rPr lang="he-IL" sz="1200" b="1" dirty="0" smtClean="0"/>
              <a:t> בלימודים, לא התעניין בידע או בחינוך שניסו להקנות לו. הוא הרגיש בודד, מדוכא וחסר משמעות. הוא לא יודע להסביר מאין הגיעו כל התכונות האלו, אבל חצי בצחוק הוא מדבר על דברים אלו כחלק מה-</a:t>
            </a:r>
            <a:r>
              <a:rPr lang="en-US" sz="1200" b="1" dirty="0" smtClean="0"/>
              <a:t>DNA </a:t>
            </a:r>
            <a:r>
              <a:rPr lang="he-IL" sz="1200" b="1" dirty="0" smtClean="0"/>
              <a:t>היהודי, על טראומות שעוברות בירושה ועל בעיות בטן של יהודים אשכנזים. "אני פשוט בנוי כך", הוא אומר, "אני עדיין נוירוטי אבל למדתי לחיות עם זה. בהמשך בא גם פחד במה ואני מנסה להימנע ככל האפשר מלהיות על הבמה. הייתי יכול להיות ילד שמשחק כדורגל במקום ללכת לרבי פעמיים בשבוע, אבל לא הייתי כזה. אין לי הסבר למה זה נהיה כך".</a:t>
            </a:r>
          </a:p>
          <a:p>
            <a:endParaRPr lang="he-IL" sz="1200" b="1" dirty="0" smtClean="0"/>
          </a:p>
          <a:p>
            <a:r>
              <a:rPr lang="he-IL" sz="1200" b="1" dirty="0" err="1" smtClean="0"/>
              <a:t>הוגוורטס</a:t>
            </a:r>
            <a:r>
              <a:rPr lang="he-IL" sz="1200" b="1" dirty="0" smtClean="0"/>
              <a:t> מוזיקלי</a:t>
            </a:r>
          </a:p>
          <a:p>
            <a:r>
              <a:rPr lang="he-IL" sz="1200" b="1" dirty="0" smtClean="0"/>
              <a:t>חזרה לכרטיס הביקור של </a:t>
            </a:r>
            <a:r>
              <a:rPr lang="he-IL" sz="1200" b="1" dirty="0" err="1" smtClean="0"/>
              <a:t>סוון</a:t>
            </a:r>
            <a:r>
              <a:rPr lang="he-IL" sz="1200" b="1" dirty="0" smtClean="0"/>
              <a:t>-דויד </a:t>
            </a:r>
            <a:r>
              <a:rPr lang="he-IL" sz="1200" b="1" dirty="0" err="1" smtClean="0"/>
              <a:t>סנדסטרום</a:t>
            </a:r>
            <a:r>
              <a:rPr lang="he-IL" sz="1200" b="1" dirty="0" smtClean="0"/>
              <a:t>. "התקשרתי אליו והוא לא ענה", מספר </a:t>
            </a:r>
            <a:r>
              <a:rPr lang="he-IL" sz="1200" b="1" dirty="0" err="1" smtClean="0"/>
              <a:t>מולראד</a:t>
            </a:r>
            <a:r>
              <a:rPr lang="he-IL" sz="1200" b="1" dirty="0" smtClean="0"/>
              <a:t>, "התקשרתי שוב ושוב </a:t>
            </a:r>
            <a:r>
              <a:rPr lang="he-IL" sz="1200" b="1" dirty="0" err="1" smtClean="0"/>
              <a:t>ושוב</a:t>
            </a:r>
            <a:r>
              <a:rPr lang="he-IL" sz="1200" b="1" dirty="0" smtClean="0"/>
              <a:t>. אולי שמונה פעמים. הוא עדיין לא ענה. בתקופה זו הוא לא לקח תלמידים, אבל התקשרתי כי הוא הציע שניפגש ונדבר על הלחנה. בדיעבד הוא אמר שלא ענה לשיחות שלי בכוונה כדי לבדוק אם אני באמת רציני. בסופו של דבר הוא ענה והפך למורה שלי. הוא היה מגיע לבית הספר התיכון שלי ומלמד אותי ללא עלות. זה היה מדהים, הוא הגיע עד אלי, מישהו שלא ידע כלום, פעם בשבוע. הוא השקיע בי ואני חייב לו את הקריירה שלי.</a:t>
            </a:r>
          </a:p>
          <a:p>
            <a:endParaRPr lang="he-IL" sz="1200" b="1" dirty="0"/>
          </a:p>
          <a:p>
            <a:r>
              <a:rPr lang="he-IL" sz="1200" b="1" dirty="0" smtClean="0"/>
              <a:t>"בהתחלה הוא לימד אותי כמה טכניקות בסיסיות אבל אחרי כמה פגישות הוא שאל אם אני רוצה להיות פסנתרן או מלחין. בשלב הזה ידעתי כבר שאני רוצה להלחין. בניגוד לנגינה שיש בה חוקים שאחרים החליטו עליהם ויש צורה נכונה ולא נכונה לעשות דברים, הלחנה זו המלאכה שבה אני אחראי על מה נכון ומה לא נכון. זו מלאכה שאפשר ליצור בה עולמות".</a:t>
            </a:r>
            <a:endParaRPr lang="he-IL" sz="1200" b="1" dirty="0"/>
          </a:p>
        </p:txBody>
      </p:sp>
    </p:spTree>
    <p:extLst>
      <p:ext uri="{BB962C8B-B14F-4D97-AF65-F5344CB8AC3E}">
        <p14:creationId xmlns:p14="http://schemas.microsoft.com/office/powerpoint/2010/main" val="33696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249382"/>
            <a:ext cx="6317673" cy="6740307"/>
          </a:xfrm>
          <a:prstGeom prst="rect">
            <a:avLst/>
          </a:prstGeom>
          <a:noFill/>
        </p:spPr>
        <p:txBody>
          <a:bodyPr wrap="square" rtlCol="1">
            <a:spAutoFit/>
          </a:bodyPr>
          <a:lstStyle/>
          <a:p>
            <a:r>
              <a:rPr lang="he-IL" sz="1200" b="1" dirty="0" smtClean="0"/>
              <a:t>בתגובה אמר המורה את המובן מאליו. כדי להיות מלחין </a:t>
            </a:r>
            <a:r>
              <a:rPr lang="he-IL" sz="1200" b="1" dirty="0" err="1" smtClean="0"/>
              <a:t>מולראד</a:t>
            </a:r>
            <a:r>
              <a:rPr lang="he-IL" sz="1200" b="1" dirty="0" smtClean="0"/>
              <a:t> יהיה חייב ללמוד תווים. בתום לימודיו התיכוניים שלח אותו </a:t>
            </a:r>
            <a:r>
              <a:rPr lang="he-IL" sz="1200" b="1" dirty="0" err="1" smtClean="0"/>
              <a:t>סנדסטרום</a:t>
            </a:r>
            <a:r>
              <a:rPr lang="he-IL" sz="1200" b="1" dirty="0" smtClean="0"/>
              <a:t> ללמוד בבית ספר להלחנה שהוא היה בין מייסדיו באי השוודי </a:t>
            </a:r>
            <a:r>
              <a:rPr lang="he-IL" sz="1200" b="1" dirty="0" err="1" smtClean="0"/>
              <a:t>גוטלנד</a:t>
            </a:r>
            <a:r>
              <a:rPr lang="he-IL" sz="1200" b="1" dirty="0" smtClean="0"/>
              <a:t>. בתקופה זו חבריו ובני גילו של </a:t>
            </a:r>
            <a:r>
              <a:rPr lang="he-IL" sz="1200" b="1" dirty="0" err="1" smtClean="0"/>
              <a:t>מולראד</a:t>
            </a:r>
            <a:r>
              <a:rPr lang="he-IL" sz="1200" b="1" dirty="0" smtClean="0"/>
              <a:t> שנשארו ללמוד בסטוקהולם נהנו מהחיים הסטודנטיאליים של העיר הגדולה. </a:t>
            </a:r>
            <a:r>
              <a:rPr lang="he-IL" sz="1200" b="1" dirty="0" err="1" smtClean="0"/>
              <a:t>מולראד</a:t>
            </a:r>
            <a:r>
              <a:rPr lang="he-IL" sz="1200" b="1" dirty="0" smtClean="0"/>
              <a:t>, לעומתם, ישב לבדו במקום רחוק ומבודד והשקיע את כל כולו בעבודה קשה. הוא שינה את הרגליו והתמקד בדברים שהיו בעבר בלתי אפשריים לגמרי בעבורו.</a:t>
            </a:r>
          </a:p>
          <a:p>
            <a:endParaRPr lang="he-IL" sz="1200" b="1" dirty="0"/>
          </a:p>
          <a:p>
            <a:r>
              <a:rPr lang="he-IL" sz="1200" b="1" dirty="0" smtClean="0"/>
              <a:t>בבית הספר </a:t>
            </a:r>
            <a:r>
              <a:rPr lang="he-IL" sz="1200" b="1" dirty="0" err="1" smtClean="0"/>
              <a:t>בגוטלנד</a:t>
            </a:r>
            <a:r>
              <a:rPr lang="he-IL" sz="1200" b="1" dirty="0" smtClean="0"/>
              <a:t>, </a:t>
            </a:r>
            <a:r>
              <a:rPr lang="he-IL" sz="1200" b="1" dirty="0" err="1" smtClean="0"/>
              <a:t>שמולראד</a:t>
            </a:r>
            <a:r>
              <a:rPr lang="he-IL" sz="1200" b="1" dirty="0" smtClean="0"/>
              <a:t> מתאר כמעין </a:t>
            </a:r>
            <a:r>
              <a:rPr lang="he-IL" sz="1200" b="1" dirty="0" err="1" smtClean="0"/>
              <a:t>הוגוורטס</a:t>
            </a:r>
            <a:r>
              <a:rPr lang="he-IL" sz="1200" b="1" dirty="0" smtClean="0"/>
              <a:t> מוזיקלי, הוא גילה גם את הכתיבה בעבור מקהלה. "היתה לנו סדנה לכתיבה למקהלה", הוא נזכר, "כתבתי אקורד רה מינור עם תוספת 6 – רה, פה, לה וסי במול. בפסנתר האקורד נשמע טוב אבל כששמעתי אותו בביצוע קולות אנושיים זה היה פשוט אלוהי, זה היה מדהים. אני גם זוכר ששמעתי את 'המשיח', יצירה של </a:t>
            </a:r>
            <a:r>
              <a:rPr lang="he-IL" sz="1200" b="1" dirty="0" err="1" smtClean="0"/>
              <a:t>סוון</a:t>
            </a:r>
            <a:r>
              <a:rPr lang="he-IL" sz="1200" b="1" dirty="0" smtClean="0"/>
              <a:t>-דויד, בקונצרט ומיד אחר כך קניתי את הדיסק ושמעתי את זה פעם אחר פעם ללא הפסקה. זה היה אלוהי, זה בדיוק מה שהיה חסר לי. ואז כתבתי קטע למקהלה, ואחריו כתבתי עוד קטע. והקטע הזה, השני, היה היצירה 'אנעים זמירות'. בחיים לא האמנתי שעשר שנים מאוחר יותר היצירה הזו תצא לאור </a:t>
            </a:r>
            <a:r>
              <a:rPr lang="he-IL" sz="1200" b="1" dirty="0" err="1" smtClean="0"/>
              <a:t>בדויטשה</a:t>
            </a:r>
            <a:r>
              <a:rPr lang="he-IL" sz="1200" b="1" dirty="0" smtClean="0"/>
              <a:t> גרמופון".</a:t>
            </a:r>
          </a:p>
          <a:p>
            <a:endParaRPr lang="he-IL" sz="1200" b="1" dirty="0" smtClean="0"/>
          </a:p>
          <a:p>
            <a:r>
              <a:rPr lang="he-IL" sz="1200" b="1" dirty="0" smtClean="0"/>
              <a:t>בזמן הלימודים </a:t>
            </a:r>
            <a:r>
              <a:rPr lang="he-IL" sz="1200" b="1" dirty="0" err="1" smtClean="0"/>
              <a:t>בגוטלנד</a:t>
            </a:r>
            <a:r>
              <a:rPr lang="he-IL" sz="1200" b="1" dirty="0" smtClean="0"/>
              <a:t> ואחריהם פגש </a:t>
            </a:r>
            <a:r>
              <a:rPr lang="he-IL" sz="1200" b="1" dirty="0" err="1" smtClean="0"/>
              <a:t>מולראד</a:t>
            </a:r>
            <a:r>
              <a:rPr lang="he-IL" sz="1200" b="1" dirty="0" smtClean="0"/>
              <a:t> אנשים שעזרו לו להתקדם ולפרוץ את דרכו המוזיקלית – עיתונאית שכתבה עליו ותמכה ביצירתו, כוריאוגרף שביקש ממנו יצירה לבלט שעבד עליו ויועץ בכיר של חברות גדולות בשם סיימון </a:t>
            </a:r>
            <a:r>
              <a:rPr lang="he-IL" sz="1200" b="1" dirty="0" err="1" smtClean="0"/>
              <a:t>סטרנד</a:t>
            </a:r>
            <a:r>
              <a:rPr lang="he-IL" sz="1200" b="1" dirty="0" smtClean="0"/>
              <a:t> שהפך לחלק מחייו ויצירתו של </a:t>
            </a:r>
            <a:r>
              <a:rPr lang="he-IL" sz="1200" b="1" dirty="0" err="1" smtClean="0"/>
              <a:t>מולראד</a:t>
            </a:r>
            <a:r>
              <a:rPr lang="he-IL" sz="1200" b="1" dirty="0" smtClean="0"/>
              <a:t> כ"איש יחסי ציבור, יועץ, פסיכולוג ובעיקר חבר". כל אלו היו חלק מהחזרה לסטוקהולם ולאקדמיה המלכותית למוזיקה ב-2012.</a:t>
            </a:r>
          </a:p>
          <a:p>
            <a:endParaRPr lang="he-IL" sz="1200" b="1" dirty="0" smtClean="0"/>
          </a:p>
          <a:p>
            <a:r>
              <a:rPr lang="he-IL" sz="1200" b="1" dirty="0" smtClean="0"/>
              <a:t>זו היתה תקופה עמוסה. </a:t>
            </a:r>
            <a:r>
              <a:rPr lang="he-IL" sz="1200" b="1" dirty="0" err="1" smtClean="0"/>
              <a:t>מולראד</a:t>
            </a:r>
            <a:r>
              <a:rPr lang="he-IL" sz="1200" b="1" dirty="0" smtClean="0"/>
              <a:t> כתב הרבה מוזיקה, למד סמסטר ברויאל קולג' אוף </a:t>
            </a:r>
            <a:r>
              <a:rPr lang="he-IL" sz="1200" b="1" dirty="0" err="1" smtClean="0"/>
              <a:t>מיוזיק</a:t>
            </a:r>
            <a:r>
              <a:rPr lang="he-IL" sz="1200" b="1" dirty="0" smtClean="0"/>
              <a:t> בלונדון, שיתף פעולה עם מקהלת הרדיו השוודי, שבשבילה כתב יצירה בשם "ניגון". ביצירה זו, כך הוא אומר, הוא מצא את "הקול המוזיקלי" שלו. הפרמיירה היתה ב-2014. במקביל חלתה אמו בסרטן קשה. "אז החל הפחד לאכול אותי", הוא מספר, "איך אני אתפרנס מזה? מי בכלל מתפרנס מהלחנה? החרדה צמחה והרגשתי שאני חייב לפעול היום בשביל שזה יוכל לעבוד מחר. הייתי פתוח לפרויקטים רבים ככל האפשר, עשיתי הכל בשביל לקבל עוד פרמיירות, אפילו הלחנתי בחינם. אחרי 'ניגון' מקהלת הרדיו השוודי הזמינה ממני יצירה ל-2017. היצירה הזו נדחתה בסופו של דבר ל-2018 וכשיצאה לאור היא נשאה את השם </a:t>
            </a:r>
            <a:r>
              <a:rPr lang="en-US" sz="1200" b="1" dirty="0" smtClean="0"/>
              <a:t>Time </a:t>
            </a:r>
            <a:r>
              <a:rPr lang="he-IL" sz="1200" b="1" dirty="0" smtClean="0"/>
              <a:t>ועשתה שימוש בסיפור המקראי של מגדל בבל.</a:t>
            </a:r>
          </a:p>
          <a:p>
            <a:endParaRPr lang="he-IL" sz="1200" b="1" dirty="0"/>
          </a:p>
          <a:p>
            <a:r>
              <a:rPr lang="he-IL" sz="1200" b="1" dirty="0" smtClean="0"/>
              <a:t>יצירות המקהלה שלי התפתחו, הקטעים הקאמריים שלי התפתחו וכך גם הנוכחות שלי במדיה", נזכר </a:t>
            </a:r>
            <a:r>
              <a:rPr lang="he-IL" sz="1200" b="1" dirty="0" err="1" smtClean="0"/>
              <a:t>מולראד</a:t>
            </a:r>
            <a:r>
              <a:rPr lang="he-IL" sz="1200" b="1" dirty="0" smtClean="0"/>
              <a:t>, "חבר צ'לן שאל אם אני יכול לכתוב בשבילו משהו להופעה </a:t>
            </a:r>
            <a:r>
              <a:rPr lang="he-IL" sz="1200" b="1" dirty="0" err="1" smtClean="0"/>
              <a:t>בקרנגי</a:t>
            </a:r>
            <a:r>
              <a:rPr lang="he-IL" sz="1200" b="1" dirty="0" smtClean="0"/>
              <a:t> הול וזה קרה ב-2016 (יצירה לצ'לו סולו בשם </a:t>
            </a:r>
            <a:r>
              <a:rPr lang="en-US" sz="1200" b="1" dirty="0" smtClean="0"/>
              <a:t>Pan), </a:t>
            </a:r>
            <a:r>
              <a:rPr lang="he-IL" sz="1200" b="1" dirty="0" smtClean="0"/>
              <a:t>ואז קיבלתי את המלגה של מייקל </a:t>
            </a:r>
            <a:r>
              <a:rPr lang="he-IL" sz="1200" b="1" dirty="0" err="1" smtClean="0"/>
              <a:t>בינדפלד</a:t>
            </a:r>
            <a:r>
              <a:rPr lang="he-IL" sz="1200" b="1" dirty="0" smtClean="0"/>
              <a:t>". </a:t>
            </a:r>
            <a:r>
              <a:rPr lang="he-IL" sz="1200" b="1" dirty="0" err="1" smtClean="0"/>
              <a:t>בינדפלד</a:t>
            </a:r>
            <a:r>
              <a:rPr lang="he-IL" sz="1200" b="1" dirty="0" smtClean="0"/>
              <a:t> הוא יהודי-שוודי, יזם אירועים, מארגן מסיבות ואיש יחסי ציבור ידוע מאוד בשוודיה. ב-2014 הוא החל לחלק מלגה שנועדה לקידום זכר השואה במדינה. המלגה ניתנת ביום השואה הבינלאומי, 27 בינואר, ליוצרים שתורמים לזיכרון השואה על ידי הנחלת ידע והבנה שלה בקרב הקהל השוודי. </a:t>
            </a:r>
            <a:r>
              <a:rPr lang="he-IL" sz="1200" b="1" dirty="0" err="1" smtClean="0"/>
              <a:t>מולראד</a:t>
            </a:r>
            <a:r>
              <a:rPr lang="he-IL" sz="1200" b="1" dirty="0" smtClean="0"/>
              <a:t> קיבל 300,000 כתר שוודי (כ-107,000 שקל) והחל לחבר את אחת מיצירותיו החשובות – "קדיש".</a:t>
            </a:r>
            <a:endParaRPr lang="he-IL" sz="1200" b="1" dirty="0"/>
          </a:p>
        </p:txBody>
      </p:sp>
    </p:spTree>
    <p:extLst>
      <p:ext uri="{BB962C8B-B14F-4D97-AF65-F5344CB8AC3E}">
        <p14:creationId xmlns:p14="http://schemas.microsoft.com/office/powerpoint/2010/main" val="51415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261257"/>
            <a:ext cx="6495802" cy="2492990"/>
          </a:xfrm>
          <a:prstGeom prst="rect">
            <a:avLst/>
          </a:prstGeom>
          <a:noFill/>
        </p:spPr>
        <p:txBody>
          <a:bodyPr wrap="square" rtlCol="1">
            <a:spAutoFit/>
          </a:bodyPr>
          <a:lstStyle/>
          <a:p>
            <a:r>
              <a:rPr lang="he-IL" sz="1200" b="1" dirty="0" smtClean="0"/>
              <a:t>מחיאות כפיים ל"קדיש"</a:t>
            </a:r>
          </a:p>
          <a:p>
            <a:r>
              <a:rPr lang="he-IL" sz="1200" b="1" dirty="0" smtClean="0"/>
              <a:t>שוב אחורה בזמן. מיכאל </a:t>
            </a:r>
            <a:r>
              <a:rPr lang="he-IL" sz="1200" b="1" dirty="0" err="1" smtClean="0"/>
              <a:t>בלימן</a:t>
            </a:r>
            <a:r>
              <a:rPr lang="he-IL" sz="1200" b="1" dirty="0" smtClean="0"/>
              <a:t> נולד בעיירה </a:t>
            </a:r>
            <a:r>
              <a:rPr lang="he-IL" sz="1200" b="1" dirty="0" err="1" smtClean="0"/>
              <a:t>ביאז'ניק</a:t>
            </a:r>
            <a:r>
              <a:rPr lang="he-IL" sz="1200" b="1" dirty="0" smtClean="0"/>
              <a:t>, קרוב לוורשה, ב-1905. הוא עבד כסנדלר והתמחה בהתאמת נעליים לאנשים בעלי כפות רגליים מיוחדות ובעיות אורתופדיות. בדיעבד, ייתכן שעובדה זו היא שהשאירה אותו בחיים.</a:t>
            </a:r>
          </a:p>
          <a:p>
            <a:endParaRPr lang="he-IL" sz="1200" b="1" dirty="0" smtClean="0"/>
          </a:p>
          <a:p>
            <a:r>
              <a:rPr lang="he-IL" sz="1200" b="1" dirty="0" smtClean="0"/>
              <a:t>לאחר שנשא את אשתו הראשונה, פלה, נולדו להם שני ילדים, יצחק ונתן. אחר כך נולדה ילדה נוספת, מלכה. בשנות השלושים מצבם התערער, הם סבלו מאנטישמיות ואחרי תחילת המלחמה נכלאו בגטו. בגטו נולדו לזוג תאומים, אך כמה ימים אחרי הלידה, ב-1942, בעודם מתחבאים בעליית גג, הם נתפסו על ידי האס-אס. הקצין שמצא אותם הוציא להורג את שני התינוקות לנגד עיניהם של ההורים. לתינוקות לא היו עדיין אפילו שמות. אנשי האס-אס לקחו את פלה והילדים, העמיסו אותם על משאית ונעלמו. מיכאל הוכה קשות, הועלה למשאית נוספת ונלקח לכיוון אחר. זו היתה הפעם האחרונה שהוא ראה את משפחתו.</a:t>
            </a:r>
            <a:endParaRPr lang="he-IL" sz="1200" b="1" dirty="0"/>
          </a:p>
          <a:p>
            <a:endParaRPr lang="he-IL" sz="1200" b="1" dirty="0" smtClean="0"/>
          </a:p>
          <a:p>
            <a:endParaRPr lang="he-IL" sz="1200" b="1" dirty="0"/>
          </a:p>
        </p:txBody>
      </p:sp>
      <p:pic>
        <p:nvPicPr>
          <p:cNvPr id="3" name="תמונה 2"/>
          <p:cNvPicPr>
            <a:picLocks noChangeAspect="1"/>
          </p:cNvPicPr>
          <p:nvPr/>
        </p:nvPicPr>
        <p:blipFill>
          <a:blip r:embed="rId2"/>
          <a:stretch>
            <a:fillRect/>
          </a:stretch>
        </p:blipFill>
        <p:spPr>
          <a:xfrm>
            <a:off x="1520041" y="2398815"/>
            <a:ext cx="4598048" cy="2539525"/>
          </a:xfrm>
          <a:prstGeom prst="rect">
            <a:avLst/>
          </a:prstGeom>
        </p:spPr>
      </p:pic>
      <p:sp>
        <p:nvSpPr>
          <p:cNvPr id="4" name="TextBox 3"/>
          <p:cNvSpPr txBox="1"/>
          <p:nvPr/>
        </p:nvSpPr>
        <p:spPr>
          <a:xfrm>
            <a:off x="475013" y="5142016"/>
            <a:ext cx="5985164" cy="923330"/>
          </a:xfrm>
          <a:prstGeom prst="rect">
            <a:avLst/>
          </a:prstGeom>
          <a:noFill/>
        </p:spPr>
        <p:txBody>
          <a:bodyPr wrap="square" rtlCol="1">
            <a:spAutoFit/>
          </a:bodyPr>
          <a:lstStyle/>
          <a:p>
            <a:r>
              <a:rPr lang="en-US" dirty="0" smtClean="0">
                <a:hlinkClick r:id="rId3"/>
              </a:rPr>
              <a:t>https://www.youtube.com/watch?v=GHEj_yd9ctA</a:t>
            </a:r>
            <a:endParaRPr lang="he-IL" dirty="0" smtClean="0"/>
          </a:p>
          <a:p>
            <a:endParaRPr lang="he-IL" dirty="0"/>
          </a:p>
          <a:p>
            <a:endParaRPr lang="he-IL" dirty="0"/>
          </a:p>
        </p:txBody>
      </p:sp>
      <p:sp>
        <p:nvSpPr>
          <p:cNvPr id="5" name="TextBox 4"/>
          <p:cNvSpPr txBox="1"/>
          <p:nvPr/>
        </p:nvSpPr>
        <p:spPr>
          <a:xfrm>
            <a:off x="391886" y="5605153"/>
            <a:ext cx="6222670" cy="3416320"/>
          </a:xfrm>
          <a:prstGeom prst="rect">
            <a:avLst/>
          </a:prstGeom>
          <a:noFill/>
        </p:spPr>
        <p:txBody>
          <a:bodyPr wrap="square" rtlCol="1">
            <a:spAutoFit/>
          </a:bodyPr>
          <a:lstStyle/>
          <a:p>
            <a:r>
              <a:rPr lang="he-IL" sz="1200" b="1" smtClean="0"/>
              <a:t>בלימן נלקח לאושוויץ, שם הוא עבד אצל קצין נאצי שהיה זקוק לטיפול בנעליו מכיוון שסבל מבעיות בכפות הרגליים. הקצין נטה להשתכר ובזמן שיכרותו היה מכה את בלימן. באחת הפעמים השתמש בסכין ודקר אותו בבטן. בלימן שרד רק מכיוון שאסיר אחר, רופא במקצועו, תפר אותו בחוט נחושת. לקראת סוף המלחמה נשלח בלימן למחנה אחר, שטוטהוף, משם הועבר לברגן בלזן, שם עבד בהעמסת גופות. המצב בברגן בלזן היה נורא עד כדי כך ששנים מאוחר יותר סיפר בלימן שבברגן בלזן הוא התגעגע לאושוויץ.</a:t>
            </a:r>
          </a:p>
          <a:p>
            <a:endParaRPr lang="he-IL" sz="1200" b="1" smtClean="0"/>
          </a:p>
          <a:p>
            <a:r>
              <a:rPr lang="he-IL" sz="1200" b="1" smtClean="0"/>
              <a:t>בסוף המלחמה, אחרי ששרד בשלושה מצעדי מוות וכשהוא שוקל פחות מ-40 קילו, הגיע בלימן לשוודיה באמצעות האוטובוסים הלבנים של הצלב האדום השוודי. שם הוא התחתן בשנית ונולדו לו ולאשתו חמישה ילדים. שוב, חמישה ילדים.</a:t>
            </a:r>
          </a:p>
          <a:p>
            <a:endParaRPr lang="he-IL" sz="1200" b="1" smtClean="0"/>
          </a:p>
          <a:p>
            <a:r>
              <a:rPr lang="he-IL" sz="1200" b="1" smtClean="0"/>
              <a:t>אחת מחמשת הילדים היא רוזי בלימן, אמו של יעקב מולראד, שמספר את סיפורו הקשה של סבו בראיונות, תוך הקפדה ובקיאות בפרטים. ניכר שזה חלק חשוב בזהות שלו. סבו מת כאשר יעקב היה עדיין ילד, אך הוא הספיק לספר את סיפורו לבתו ולבעלה, אביו של יעקב. האב, בן למהגר יהודי מגרמניה ויהודייה שוודית ממוצא רוסי, צילם את עדותו של בלימן בזמן שיעקב ואחותו הגדולה, בגיל צעיר מאוד, משחקים ברקע. שנים מאוחר יותר, כשמולראד היה כבר בן 26, הפכה העדות הזו ליצירה "קדיש", המשלבת בתוכה מלים בעברית מתפילת הקדיש, משפטים מעדותו של מיכאל בלימן וגם שמות של בני משפחתו שנרצחו.</a:t>
            </a:r>
            <a:endParaRPr lang="he-IL" sz="1200" b="1" dirty="0"/>
          </a:p>
        </p:txBody>
      </p:sp>
    </p:spTree>
    <p:extLst>
      <p:ext uri="{BB962C8B-B14F-4D97-AF65-F5344CB8AC3E}">
        <p14:creationId xmlns:p14="http://schemas.microsoft.com/office/powerpoint/2010/main" val="1661183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273132"/>
            <a:ext cx="6353299" cy="8032968"/>
          </a:xfrm>
          <a:prstGeom prst="rect">
            <a:avLst/>
          </a:prstGeom>
          <a:noFill/>
        </p:spPr>
        <p:txBody>
          <a:bodyPr wrap="square" rtlCol="1">
            <a:spAutoFit/>
          </a:bodyPr>
          <a:lstStyle/>
          <a:p>
            <a:r>
              <a:rPr lang="he-IL" sz="1200" b="1" dirty="0" smtClean="0"/>
              <a:t>"עד ל'קדיש' לא התעניינתי בלספר סיפורים עם המוזיקה שלי", מספר </a:t>
            </a:r>
            <a:r>
              <a:rPr lang="he-IL" sz="1200" b="1" dirty="0" err="1" smtClean="0"/>
              <a:t>מולראד</a:t>
            </a:r>
            <a:r>
              <a:rPr lang="he-IL" sz="1200" b="1" dirty="0" smtClean="0"/>
              <a:t>, "אבל ביצירה הזו זה היה שונה. רציתי לנסות לספר את הסיפור של סבא שלי. ברור שזה בלתי אפשרי להכניס חיים וגורל של אדם לתוך יצירה של 25 דקות, אז ניסיתי למצוא את המהות של הניסיון שלו. הגרעין הקשה והמבנה של 'קדיש' הוא של דיאלוג דמיוני שמעולם לא קיימתי עם סבא שלי. לא היתה לי ההזדמנות לשאול אותו, אז השתמשתי בשאלות של אבא שלי והמצאתי שאלות משלי שיתאימו לתשובות של סבא".</a:t>
            </a:r>
          </a:p>
          <a:p>
            <a:endParaRPr lang="he-IL" sz="1200" b="1" dirty="0" smtClean="0"/>
          </a:p>
          <a:p>
            <a:r>
              <a:rPr lang="he-IL" sz="1200" b="1" dirty="0" smtClean="0"/>
              <a:t>השם העברי "קדיש" אינו נדיר בגוף היצירה של </a:t>
            </a:r>
            <a:r>
              <a:rPr lang="he-IL" sz="1200" b="1" dirty="0" err="1" smtClean="0"/>
              <a:t>מולראד</a:t>
            </a:r>
            <a:r>
              <a:rPr lang="he-IL" sz="1200" b="1" dirty="0" smtClean="0"/>
              <a:t>. יצירות אחרות שלו נקראות גם הן בשמות עבריים – מעבר ל"אנעים זמירות" ו"ניגון" שכבר צוינו ישנן, בין השאר, "מגיד", "תפילה" ו"שבע". "השתמשתי בעברית כמעין לוח צלילים. ידעתי לקרוא עברית אבל לא הבנתי את מה שאני קורא. אז רק הפקתי את הצלילים וצלילים הם מה שמגדיר מוזיקה. אחד המלחינים והוגי הדעות האהובים עלי הוא אדגר וארז, שהגדיר מוזיקה כ'צלילים מאורגנים'. בשבילי העברית היא צלילים יפהפיים וכתיבה למקהלה היא כתיבת צלילים בעבור הפה והיה טבעי בעבורי להשתמש בעברית".</a:t>
            </a:r>
          </a:p>
          <a:p>
            <a:endParaRPr lang="he-IL" sz="1200" b="1" dirty="0"/>
          </a:p>
          <a:p>
            <a:r>
              <a:rPr lang="he-IL" sz="1200" b="1" u="sng" dirty="0" smtClean="0"/>
              <a:t>איך הרגשת כשראית את "קדיש" מבוצעת על הבמה?</a:t>
            </a:r>
          </a:p>
          <a:p>
            <a:endParaRPr lang="he-IL" sz="1200" b="1" dirty="0" smtClean="0"/>
          </a:p>
          <a:p>
            <a:r>
              <a:rPr lang="he-IL" sz="1200" b="1" dirty="0" smtClean="0"/>
              <a:t>"אני זוכר שבסוף הפרמיירה עליתי לבמה והיתה לי הרגשת הקלה. שמחתי שהצלחתי להשלים את היצירה, ותוך כדי התהליך הרגשתי שאני פוגש ומכיר את סבא שלי מחדש. אבל היתה גם תחושה אמביוולנטית. אמא שלי ישבה לימיני בזמן הקונצרט. היא היתה עצובה מאוד כי היא זכרה את סבא ואת כל החוויות הנוראיות שהוא עבר בחייו. היו שם הרבה קולות רגשיים שהתערבבו זה בזה בצורה מורכבת. בסוף ההופעה אנשים עמדו והריעו והיתה הרגשה שזה קצת לא במקום. כמו משהו לא נכון. מוזיקה יכולה להיות בידור, אבל הפעם זה לא היה בידור, זו היתה חוויה דתית, וכמו שאין מחיאות כפיים בבית הכנסת, זה היה מוזר כשאנשים מחאו כפיים ל'קדיש'".</a:t>
            </a:r>
          </a:p>
          <a:p>
            <a:endParaRPr lang="he-IL" sz="1200" b="1" dirty="0"/>
          </a:p>
          <a:p>
            <a:r>
              <a:rPr lang="he-IL" sz="1200" b="1" u="sng" dirty="0" smtClean="0"/>
              <a:t>מבאך </a:t>
            </a:r>
            <a:r>
              <a:rPr lang="he-IL" sz="1200" b="1" u="sng" dirty="0" err="1" smtClean="0"/>
              <a:t>לשטוקהאוזן</a:t>
            </a:r>
            <a:endParaRPr lang="he-IL" sz="1200" b="1" u="sng" dirty="0" smtClean="0"/>
          </a:p>
          <a:p>
            <a:r>
              <a:rPr lang="he-IL" sz="1200" b="1" dirty="0" smtClean="0"/>
              <a:t>על השלב הבא מספר </a:t>
            </a:r>
            <a:r>
              <a:rPr lang="he-IL" sz="1200" b="1" dirty="0" err="1" smtClean="0"/>
              <a:t>מולראד</a:t>
            </a:r>
            <a:r>
              <a:rPr lang="he-IL" sz="1200" b="1" dirty="0" smtClean="0"/>
              <a:t>: "אחרי 'קדיש' ו-</a:t>
            </a:r>
            <a:r>
              <a:rPr lang="en-US" sz="1200" b="1" dirty="0" smtClean="0"/>
              <a:t>Time, </a:t>
            </a:r>
            <a:r>
              <a:rPr lang="he-IL" sz="1200" b="1" dirty="0" smtClean="0"/>
              <a:t>המוזיקה שלי היתה ידועה כבר לרבים. הגעתי לקהל רחב הרבה יותר, הופעתי במדיה גם כדמות תרבותית והיו לי שם, קהל וקשרים". בימים אלו הוא עובד על יצירה בשם פַּאי (על שם המספר פאי) שנכתבת לארבע מקהלות מארבע יבשות שונות. התוכנית היא להציגה בסתיו 2022. יצירתו </a:t>
            </a:r>
            <a:r>
              <a:rPr lang="en-US" sz="1200" b="1" dirty="0" smtClean="0"/>
              <a:t>REMS, </a:t>
            </a:r>
            <a:r>
              <a:rPr lang="he-IL" sz="1200" b="1" dirty="0" smtClean="0"/>
              <a:t>העוסקת בשינה ונקראת על שם תנועות העיניים המהירות בשלב ה-</a:t>
            </a:r>
            <a:r>
              <a:rPr lang="en-US" sz="1200" b="1" dirty="0" smtClean="0"/>
              <a:t>REM </a:t>
            </a:r>
            <a:r>
              <a:rPr lang="he-IL" sz="1200" b="1" dirty="0" smtClean="0"/>
              <a:t>של השינה (</a:t>
            </a:r>
            <a:r>
              <a:rPr lang="en-US" sz="1200" b="1" dirty="0" smtClean="0"/>
              <a:t>Rapid Eye Movement), </a:t>
            </a:r>
            <a:r>
              <a:rPr lang="he-IL" sz="1200" b="1" dirty="0" smtClean="0"/>
              <a:t>הוצגה לראשונה בספטמבר האחרון בביצוע התזמורת הפילהרמונית המלכותית השוודית. זו היתה תצוגה מרתקת שהרשימה גם את המבקרים וגם את הקהל בסטוקהולם, שמכיר את </a:t>
            </a:r>
            <a:r>
              <a:rPr lang="he-IL" sz="1200" b="1" dirty="0" err="1" smtClean="0"/>
              <a:t>מולראד</a:t>
            </a:r>
            <a:r>
              <a:rPr lang="he-IL" sz="1200" b="1" dirty="0" smtClean="0"/>
              <a:t> בעיקר בזכות יצירות למקהלה וכעת שמע לראשונה מה הוא יודע לעשות עם תזמורת פילהרמונית מלאה. אך פעילותו המוזיקלית של </a:t>
            </a:r>
            <a:r>
              <a:rPr lang="he-IL" sz="1200" b="1" dirty="0" err="1" smtClean="0"/>
              <a:t>מולראד</a:t>
            </a:r>
            <a:r>
              <a:rPr lang="he-IL" sz="1200" b="1" dirty="0" smtClean="0"/>
              <a:t> חורגת בשנים האחרונות מאולמות הקונצרטים - הוא יצר גם מוזיקה לתיאטרון, הלחין ועיבד שירים בעבור </a:t>
            </a:r>
            <a:r>
              <a:rPr lang="he-IL" sz="1200" b="1" dirty="0" err="1" smtClean="0"/>
              <a:t>הראפרית</a:t>
            </a:r>
            <a:r>
              <a:rPr lang="he-IL" sz="1200" b="1" dirty="0" smtClean="0"/>
              <a:t> השוודית </a:t>
            </a:r>
            <a:r>
              <a:rPr lang="he-IL" sz="1200" b="1" dirty="0" err="1" smtClean="0"/>
              <a:t>סילבנה</a:t>
            </a:r>
            <a:r>
              <a:rPr lang="he-IL" sz="1200" b="1" dirty="0" smtClean="0"/>
              <a:t> אימאם ושיתף פעולה גם עם הרכב </a:t>
            </a:r>
            <a:r>
              <a:rPr lang="he-IL" sz="1200" b="1" dirty="0" err="1" smtClean="0"/>
              <a:t>ההאוס</a:t>
            </a:r>
            <a:r>
              <a:rPr lang="he-IL" sz="1200" b="1" dirty="0" smtClean="0"/>
              <a:t> </a:t>
            </a:r>
            <a:r>
              <a:rPr lang="en-US" sz="1200" b="1" dirty="0" smtClean="0"/>
              <a:t>Swedish House Mafia.</a:t>
            </a:r>
            <a:endParaRPr lang="he-IL" sz="1200" b="1" dirty="0" smtClean="0"/>
          </a:p>
          <a:p>
            <a:endParaRPr lang="he-IL" sz="1200" b="1" dirty="0"/>
          </a:p>
          <a:p>
            <a:r>
              <a:rPr lang="he-IL" sz="1200" b="1" u="sng" dirty="0" smtClean="0"/>
              <a:t>האם שיתופי הפעולה האלה הם בעיניך בעלי ערך אמנותי בשם עצמם, או שזו בעיקר יוזמה מסחרית או הרפתקה תרבותית?</a:t>
            </a:r>
          </a:p>
          <a:p>
            <a:endParaRPr lang="he-IL" sz="1200" b="1" dirty="0" smtClean="0"/>
          </a:p>
          <a:p>
            <a:r>
              <a:rPr lang="he-IL" sz="1200" b="1" dirty="0" smtClean="0"/>
              <a:t>"אני סקרן מאוד. אני תמיד ארצה לחקור ולהתנסות בשיתופי פעולה שונים. כשהייתי דתי לא הסתובבתי עם אנשים דתיים. הייתי יושב עם פאות וכיפה ועם חברים חילונים לגמרי. באותו אופן, גם היום אני לא מסתובב רק עם אנשי מוזיקה קלאסית. אני פוגש אנשים ולפעמים צומחים מזה מפגשים מוזיקליים מעניינים".</a:t>
            </a:r>
            <a:endParaRPr lang="he-IL" sz="1200" b="1" dirty="0"/>
          </a:p>
        </p:txBody>
      </p:sp>
    </p:spTree>
    <p:extLst>
      <p:ext uri="{BB962C8B-B14F-4D97-AF65-F5344CB8AC3E}">
        <p14:creationId xmlns:p14="http://schemas.microsoft.com/office/powerpoint/2010/main" val="397009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506147" y="190005"/>
            <a:ext cx="5919888" cy="3253839"/>
          </a:xfrm>
          <a:prstGeom prst="rect">
            <a:avLst/>
          </a:prstGeom>
        </p:spPr>
      </p:pic>
      <p:sp>
        <p:nvSpPr>
          <p:cNvPr id="3" name="TextBox 2"/>
          <p:cNvSpPr txBox="1"/>
          <p:nvPr/>
        </p:nvSpPr>
        <p:spPr>
          <a:xfrm>
            <a:off x="201881" y="3574473"/>
            <a:ext cx="6377049" cy="461665"/>
          </a:xfrm>
          <a:prstGeom prst="rect">
            <a:avLst/>
          </a:prstGeom>
          <a:noFill/>
        </p:spPr>
        <p:txBody>
          <a:bodyPr wrap="square" rtlCol="1">
            <a:spAutoFit/>
          </a:bodyPr>
          <a:lstStyle/>
          <a:p>
            <a:r>
              <a:rPr lang="en-US" sz="1200" b="1" dirty="0" smtClean="0">
                <a:hlinkClick r:id="rId3"/>
              </a:rPr>
              <a:t>https://www.youtube.com/watch?v=hzpQleBP6po</a:t>
            </a:r>
            <a:endParaRPr lang="en-US" sz="1200" b="1" dirty="0" smtClean="0"/>
          </a:p>
          <a:p>
            <a:endParaRPr lang="he-IL" sz="1200" b="1" dirty="0"/>
          </a:p>
        </p:txBody>
      </p:sp>
      <p:sp>
        <p:nvSpPr>
          <p:cNvPr id="4" name="TextBox 3"/>
          <p:cNvSpPr txBox="1"/>
          <p:nvPr/>
        </p:nvSpPr>
        <p:spPr>
          <a:xfrm>
            <a:off x="285008" y="3954483"/>
            <a:ext cx="6424550" cy="3416320"/>
          </a:xfrm>
          <a:prstGeom prst="rect">
            <a:avLst/>
          </a:prstGeom>
          <a:noFill/>
        </p:spPr>
        <p:txBody>
          <a:bodyPr wrap="square" rtlCol="1">
            <a:spAutoFit/>
          </a:bodyPr>
          <a:lstStyle/>
          <a:p>
            <a:r>
              <a:rPr lang="he-IL" sz="1200" b="1" dirty="0" smtClean="0"/>
              <a:t>ואמנם, </a:t>
            </a:r>
            <a:r>
              <a:rPr lang="he-IL" sz="1200" b="1" dirty="0" err="1" smtClean="0"/>
              <a:t>מולראד</a:t>
            </a:r>
            <a:r>
              <a:rPr lang="he-IL" sz="1200" b="1" dirty="0" smtClean="0"/>
              <a:t> איננו מוזיקאי שרק מאזינים בעלי השכלה מוזיקלית וניסיון בהאזנה למוזיקה קלאסית מודרנית יכולים ליהנות מיצירותיו. "אני לא רואה בעצמי מלחין אוונגרדי שעושה שימוש במוזיקה א-טונאלית שרק מקצוענים יכולים לשמוע. אני מעוניין בכך שיהיו אנשים שיחשבו שהמוזיקה שלי נגישה ואני צריך גם אנשים שיחשבו שהמוזיקה שלי היא הכי אוונגרדית שאפשר".</a:t>
            </a:r>
          </a:p>
          <a:p>
            <a:endParaRPr lang="he-IL" sz="1200" b="1" dirty="0" smtClean="0"/>
          </a:p>
          <a:p>
            <a:r>
              <a:rPr lang="he-IL" sz="1200" b="1" dirty="0" smtClean="0"/>
              <a:t>האזנה ליצירתו האחרונה, </a:t>
            </a:r>
            <a:r>
              <a:rPr lang="en-US" sz="1200" b="1" dirty="0" smtClean="0"/>
              <a:t>REMS, </a:t>
            </a:r>
            <a:r>
              <a:rPr lang="he-IL" sz="1200" b="1" dirty="0" smtClean="0"/>
              <a:t> נותנת מושג למה הוא מתכוון. מטבע הדברים, היא אינה נשמעת כמו מוזיקה רומנטית מהמאה ה-19, אך היא גם לא בלתי נגישה ולא ממש א-טונאלית. היא עוסקת בחלומות, בתת-מודע ובשינה, היא סוערת ומלאת קסם והיא מושפעת, כמו כל יצירותיו של </a:t>
            </a:r>
            <a:r>
              <a:rPr lang="he-IL" sz="1200" b="1" dirty="0" err="1" smtClean="0"/>
              <a:t>מולראד</a:t>
            </a:r>
            <a:r>
              <a:rPr lang="he-IL" sz="1200" b="1" dirty="0" smtClean="0"/>
              <a:t>, ממורשתו היהודית כמו מתרבויות אחרות, המתבטאות במרקם ובצבעים מעניינים של מיקרו-טונאליות, סולמות אוריינטליים ורבעי טונים.</a:t>
            </a:r>
          </a:p>
          <a:p>
            <a:endParaRPr lang="he-IL" sz="1200" b="1" dirty="0" smtClean="0"/>
          </a:p>
          <a:p>
            <a:r>
              <a:rPr lang="he-IL" sz="1200" b="1" dirty="0"/>
              <a:t>בעיתונות קוראים לך לפעמים כוכב פופ של מוזיקה קלאסית. מה אתה חושב על זה?</a:t>
            </a:r>
          </a:p>
          <a:p>
            <a:endParaRPr lang="he-IL" sz="1200" b="1" dirty="0"/>
          </a:p>
          <a:p>
            <a:r>
              <a:rPr lang="he-IL" sz="1200" b="1" dirty="0"/>
              <a:t>"זה אמנם נהיה קצת כך, אבל לא כיוונתי לזה. זה תוצר לוואי של הנוכחות שלי בעין הציבורית. בדרך כלל מלחינים של מוזיקה קלאסית פחות מוּכרים מסולנים ומנצחים, אבל צריך לחשוב מחדש על הסדר הזה. אני שונא טלוויזיה בשידור ישיר ואני גם לא אוהב להופיע ברדיו, אני לא נהנה מזה, אבל אני עושה את זה גם כדי שהמוזיקה הקלאסית תהיה בחזית, כדי שתהיה לה יותר חשיפה".</a:t>
            </a:r>
          </a:p>
          <a:p>
            <a:endParaRPr lang="he-IL" sz="1200" b="1" dirty="0"/>
          </a:p>
        </p:txBody>
      </p:sp>
    </p:spTree>
    <p:extLst>
      <p:ext uri="{BB962C8B-B14F-4D97-AF65-F5344CB8AC3E}">
        <p14:creationId xmlns:p14="http://schemas.microsoft.com/office/powerpoint/2010/main" val="2475580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304487" y="0"/>
            <a:ext cx="6396968" cy="3589378"/>
          </a:xfrm>
          <a:prstGeom prst="rect">
            <a:avLst/>
          </a:prstGeom>
        </p:spPr>
      </p:pic>
      <p:sp>
        <p:nvSpPr>
          <p:cNvPr id="3" name="TextBox 2"/>
          <p:cNvSpPr txBox="1"/>
          <p:nvPr/>
        </p:nvSpPr>
        <p:spPr>
          <a:xfrm>
            <a:off x="225631" y="3788229"/>
            <a:ext cx="6424551" cy="5416868"/>
          </a:xfrm>
          <a:prstGeom prst="rect">
            <a:avLst/>
          </a:prstGeom>
          <a:noFill/>
        </p:spPr>
        <p:txBody>
          <a:bodyPr wrap="square" rtlCol="1">
            <a:spAutoFit/>
          </a:bodyPr>
          <a:lstStyle/>
          <a:p>
            <a:r>
              <a:rPr lang="en-US" sz="1400" dirty="0">
                <a:hlinkClick r:id="rId3"/>
              </a:rPr>
              <a:t>https://</a:t>
            </a:r>
            <a:r>
              <a:rPr lang="en-US" sz="1400" dirty="0" smtClean="0">
                <a:hlinkClick r:id="rId3"/>
              </a:rPr>
              <a:t>www.youtube.com/watch?v=pqCqvyxaic0</a:t>
            </a:r>
            <a:endParaRPr lang="he-IL" sz="1400" dirty="0" smtClean="0"/>
          </a:p>
          <a:p>
            <a:endParaRPr lang="he-IL" sz="1400" dirty="0"/>
          </a:p>
          <a:p>
            <a:r>
              <a:rPr lang="en-US" sz="1400" b="1" u="sng" dirty="0"/>
              <a:t>Jacob </a:t>
            </a:r>
            <a:r>
              <a:rPr lang="en-US" sz="1400" b="1" u="sng" dirty="0" err="1"/>
              <a:t>Mühlrad's</a:t>
            </a:r>
            <a:r>
              <a:rPr lang="en-US" sz="1400" b="1" u="sng" dirty="0"/>
              <a:t> «Time» performed by Swedish choir </a:t>
            </a:r>
            <a:r>
              <a:rPr lang="en-US" sz="1400" b="1" u="sng" dirty="0" err="1"/>
              <a:t>Radiokören</a:t>
            </a:r>
            <a:r>
              <a:rPr lang="en-US" sz="1400" b="1" u="sng" dirty="0"/>
              <a:t> | SVT/TV </a:t>
            </a:r>
            <a:r>
              <a:rPr lang="en-US" sz="1400" b="1" u="sng" dirty="0" smtClean="0"/>
              <a:t>2/</a:t>
            </a:r>
            <a:r>
              <a:rPr lang="en-US" sz="1400" b="1" u="sng" dirty="0" err="1" smtClean="0"/>
              <a:t>Skavlan</a:t>
            </a:r>
            <a:endParaRPr lang="he-IL" sz="1400" b="1" u="sng" dirty="0" smtClean="0"/>
          </a:p>
          <a:p>
            <a:endParaRPr lang="he-IL" sz="1400" b="1" dirty="0"/>
          </a:p>
          <a:p>
            <a:r>
              <a:rPr lang="he-IL" sz="1200" b="1" dirty="0"/>
              <a:t>בעבר אמרת שהמקצוע שלך הוא ארגון צלילים בצורה כזו שוויברציות באוויר המגיעות לאוזן האנושית ייצרו תגובה כימית אצל בני אדם. אמרת גם שהמוזיקה היא כמו דת בעבורך, שכשמאיצים קולות וצלילים למהירות גבוהה מאוד נוצר צליל אחד שהוא עולם מלא. אמרת ש"הצליל הוא אלוהים ואלוהים הוא אחד". נשמע מיסטי.</a:t>
            </a:r>
          </a:p>
          <a:p>
            <a:endParaRPr lang="he-IL" sz="1200" b="1" dirty="0"/>
          </a:p>
          <a:p>
            <a:r>
              <a:rPr lang="he-IL" sz="1200" b="1" dirty="0"/>
              <a:t>"אני מרגיש שליצור מוזיקה זה כמו קיום מצוות דתיות וכמו אמונה דתית. אני חושב שגם הקהל שלי מעריך את זה. כל אחד מרגיש אחרת מבחינה רגשית, אבל בשבילי זה קשור למצב ההוויה. אני מתעניין בהגדרה של אלוהים במונחים של מוזיקה, במונחים של צליל. בשבילי זה מאוד יפה שלצליל בגובה מסוים יש, תיאורטית, מספר אינסופי של </a:t>
            </a:r>
            <a:r>
              <a:rPr lang="he-IL" sz="1200" b="1" dirty="0" err="1"/>
              <a:t>אוברטונים</a:t>
            </a:r>
            <a:r>
              <a:rPr lang="he-IL" sz="1200" b="1" dirty="0"/>
              <a:t> (צלילים עיליים בעלי תדרים בכפולות שלמות של התדר הבסיסי של צליל. עוצמת הצלילים העיליים מגדירה את הגוון או הצבע של הצליל, המרכיב שגורם לכלי נגינה שונים או לקולות אנושיים שונים להיות בעלי צליל ייחודי, אפילו כשהם מנגנים או שרים אותו תו. </a:t>
            </a:r>
            <a:r>
              <a:rPr lang="he-IL" sz="1200" b="1" dirty="0" err="1"/>
              <a:t>ד"ס</a:t>
            </a:r>
            <a:r>
              <a:rPr lang="he-IL" sz="1200" b="1" dirty="0"/>
              <a:t>). כך, כל צליל בכל גובה נמצא בליבה של כל צליל. זה מדהים. זה מראה איך הקול מכיל הכל. זה כמו סוגים שונים של אור, כמו צבעים. הם גם תדרים. אני לא יודע למה, אבל אני חושב שהרוחניות של המוזיקה היא בגוון שלה. וזה עוזר לי כאשר אני עושה מוזיקה, כאשר אני יוצר מרווחים שונים יש להם קצב בסיסי, בתוך המרווח. (המלחין הגרמני) </a:t>
            </a:r>
            <a:r>
              <a:rPr lang="he-IL" sz="1200" b="1" dirty="0" err="1"/>
              <a:t>שטוקהאוזן</a:t>
            </a:r>
            <a:r>
              <a:rPr lang="he-IL" sz="1200" b="1" dirty="0"/>
              <a:t> כתב על הדרך שבה אנו תופשים מוזיקה. כשאתה מנגן לאט זה נשמע כמו מנגינה, כשאתה מנגן מהר זו מחווה או תנועה, עוד יותר מהר זה הופך שוב לצליל בגובה מסוים. זה שוב צליל אחד שיש בו הכל</a:t>
            </a:r>
            <a:r>
              <a:rPr lang="he-IL" sz="1200" b="1" dirty="0" smtClean="0"/>
              <a:t>".</a:t>
            </a:r>
          </a:p>
          <a:p>
            <a:endParaRPr lang="he-IL" sz="1200" b="1" dirty="0"/>
          </a:p>
          <a:p>
            <a:r>
              <a:rPr lang="he-IL" sz="1200" b="1" dirty="0"/>
              <a:t>אם הגוון הוא חלק חשוב כל כך מהמוזיקה, מה ההעדפות שלך כרגע לגבי שימוש בכלים?</a:t>
            </a:r>
          </a:p>
          <a:p>
            <a:endParaRPr lang="he-IL" sz="1200" b="1" dirty="0"/>
          </a:p>
          <a:p>
            <a:r>
              <a:rPr lang="he-IL" sz="1200" b="1" dirty="0"/>
              <a:t>"עכשיו אני מעוניין בשילוב של מקהלה ותזמורת. זה כמו קולקטיב וזה מעניין ליצור את התנאים למרקמים עשירים למוזיקה צבעונית יותר. למשל, לקלרינט יש מעט מאוד </a:t>
            </a:r>
            <a:r>
              <a:rPr lang="he-IL" sz="1200" b="1" dirty="0" err="1"/>
              <a:t>אוברטונים</a:t>
            </a:r>
            <a:r>
              <a:rPr lang="he-IL" sz="1200" b="1" dirty="0"/>
              <a:t>, אבל אם יש מרימבה (כלי הקשה המזכיר קסילופון, </a:t>
            </a:r>
            <a:r>
              <a:rPr lang="he-IL" sz="1200" b="1" dirty="0" err="1"/>
              <a:t>ד"ס</a:t>
            </a:r>
            <a:r>
              <a:rPr lang="he-IL" sz="1200" b="1" dirty="0"/>
              <a:t>) עם חליל אלט וקונטרה בס, יש גוון עשיר וצבעוני".</a:t>
            </a:r>
          </a:p>
        </p:txBody>
      </p:sp>
    </p:spTree>
    <p:extLst>
      <p:ext uri="{BB962C8B-B14F-4D97-AF65-F5344CB8AC3E}">
        <p14:creationId xmlns:p14="http://schemas.microsoft.com/office/powerpoint/2010/main" val="2243832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4637</Words>
  <Application>Microsoft Office PowerPoint</Application>
  <PresentationFormat>‫הצגה על המסך (4:3)</PresentationFormat>
  <Paragraphs>143</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13</cp:revision>
  <dcterms:created xsi:type="dcterms:W3CDTF">2021-12-11T16:10:30Z</dcterms:created>
  <dcterms:modified xsi:type="dcterms:W3CDTF">2021-12-24T14:14:41Z</dcterms:modified>
</cp:coreProperties>
</file>